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bd8ed725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bd8ed725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1551e3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1551e3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1551e348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71551e348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71551e34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71551e348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bd8ed725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bd8ed725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148fb9c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148fb9c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148fb9c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148fb9c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bd8ed725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bd8ed725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bd8ed725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bd8ed725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D00000"/>
                </a:solidFill>
                <a:latin typeface="Calibri"/>
                <a:ea typeface="Calibri"/>
                <a:cs typeface="Calibri"/>
                <a:sym typeface="Calibri"/>
              </a:rPr>
              <a:t>In today's interconnected world, where vast amounts of data are constantly transmitted, the methods that we use to transfer that data are crucial to the effectiveness of devices. Analog and digital communication methods are fundamental to many different industries today from everything like 5g to ethernet to simple USB connections. Bytes and bytes of information are transmitted every day, which makes how we transfer those bytes important. Some methods transfer more data at once, but also produce more errors. Other methods are much safer, but also slower and more power consuming. In essence, testing and simulation are vital for ensuring efficient and reliable data transmission across diverse platforms and mediums, which is what we have accomplished with this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bd8ed725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dbd8ed725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dbd8ed725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dbd8ed725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dbd8ed725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dbd8ed725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7153ac9c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7153ac9c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dbd8ed725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dbd8ed725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c50ffa0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c50ffa0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dbd8ed725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dbd8ed725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0" l="0" r="0" t="0"/>
          <a:stretch/>
        </p:blipFill>
        <p:spPr>
          <a:xfrm>
            <a:off x="9114" y="0"/>
            <a:ext cx="9136855" cy="4286250"/>
          </a:xfrm>
          <a:prstGeom prst="rect">
            <a:avLst/>
          </a:prstGeom>
          <a:noFill/>
          <a:ln>
            <a:noFill/>
          </a:ln>
        </p:spPr>
      </p:pic>
      <p:sp>
        <p:nvSpPr>
          <p:cNvPr id="8" name="Google Shape;8;p2"/>
          <p:cNvSpPr txBox="1"/>
          <p:nvPr>
            <p:ph idx="1" type="subTitle"/>
          </p:nvPr>
        </p:nvSpPr>
        <p:spPr>
          <a:xfrm>
            <a:off x="1084046" y="4543425"/>
            <a:ext cx="4477500" cy="3810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800"/>
              <a:buNone/>
              <a:defRPr b="0" i="0" sz="2500" u="none" cap="none" strike="noStrike">
                <a:latin typeface="Calibri"/>
                <a:ea typeface="Calibri"/>
                <a:cs typeface="Calibri"/>
                <a:sym typeface="Calibri"/>
              </a:defRPr>
            </a:lvl1pPr>
            <a:lvl2pPr lvl="1" marR="0" rtl="0" algn="l">
              <a:spcBef>
                <a:spcPts val="0"/>
              </a:spcBef>
              <a:spcAft>
                <a:spcPts val="0"/>
              </a:spcAft>
              <a:buSzPts val="800"/>
              <a:buNone/>
              <a:defRPr b="0" i="0" sz="1000" u="none" cap="none" strike="noStrike">
                <a:latin typeface="Calibri"/>
                <a:ea typeface="Calibri"/>
                <a:cs typeface="Calibri"/>
                <a:sym typeface="Calibri"/>
              </a:defRPr>
            </a:lvl2pPr>
            <a:lvl3pPr lvl="2" marR="0" rtl="0" algn="l">
              <a:spcBef>
                <a:spcPts val="0"/>
              </a:spcBef>
              <a:spcAft>
                <a:spcPts val="0"/>
              </a:spcAft>
              <a:buSzPts val="800"/>
              <a:buNone/>
              <a:defRPr b="0" i="0" sz="1000" u="none" cap="none" strike="noStrike">
                <a:latin typeface="Calibri"/>
                <a:ea typeface="Calibri"/>
                <a:cs typeface="Calibri"/>
                <a:sym typeface="Calibri"/>
              </a:defRPr>
            </a:lvl3pPr>
            <a:lvl4pPr lvl="3" marR="0" rtl="0" algn="l">
              <a:spcBef>
                <a:spcPts val="0"/>
              </a:spcBef>
              <a:spcAft>
                <a:spcPts val="0"/>
              </a:spcAft>
              <a:buSzPts val="800"/>
              <a:buNone/>
              <a:defRPr b="0" i="0" sz="1000" u="none" cap="none" strike="noStrike">
                <a:latin typeface="Calibri"/>
                <a:ea typeface="Calibri"/>
                <a:cs typeface="Calibri"/>
                <a:sym typeface="Calibri"/>
              </a:defRPr>
            </a:lvl4pPr>
            <a:lvl5pPr lvl="4" marR="0" rtl="0" algn="l">
              <a:spcBef>
                <a:spcPts val="0"/>
              </a:spcBef>
              <a:spcAft>
                <a:spcPts val="0"/>
              </a:spcAft>
              <a:buSzPts val="800"/>
              <a:buNone/>
              <a:defRPr b="0" i="0" sz="1000" u="none" cap="none" strike="noStrike">
                <a:latin typeface="Calibri"/>
                <a:ea typeface="Calibri"/>
                <a:cs typeface="Calibri"/>
                <a:sym typeface="Calibri"/>
              </a:defRPr>
            </a:lvl5pPr>
            <a:lvl6pPr lvl="5" marR="0" rtl="0" algn="l">
              <a:spcBef>
                <a:spcPts val="0"/>
              </a:spcBef>
              <a:spcAft>
                <a:spcPts val="0"/>
              </a:spcAft>
              <a:buSzPts val="800"/>
              <a:buNone/>
              <a:defRPr b="0" i="0" sz="1000" u="none" cap="none" strike="noStrike">
                <a:latin typeface="Calibri"/>
                <a:ea typeface="Calibri"/>
                <a:cs typeface="Calibri"/>
                <a:sym typeface="Calibri"/>
              </a:defRPr>
            </a:lvl6pPr>
            <a:lvl7pPr lvl="6" marR="0" rtl="0" algn="l">
              <a:spcBef>
                <a:spcPts val="0"/>
              </a:spcBef>
              <a:spcAft>
                <a:spcPts val="0"/>
              </a:spcAft>
              <a:buSzPts val="800"/>
              <a:buNone/>
              <a:defRPr b="0" i="0" sz="1000" u="none" cap="none" strike="noStrike">
                <a:latin typeface="Calibri"/>
                <a:ea typeface="Calibri"/>
                <a:cs typeface="Calibri"/>
                <a:sym typeface="Calibri"/>
              </a:defRPr>
            </a:lvl7pPr>
            <a:lvl8pPr lvl="7" marR="0" rtl="0" algn="l">
              <a:spcBef>
                <a:spcPts val="0"/>
              </a:spcBef>
              <a:spcAft>
                <a:spcPts val="0"/>
              </a:spcAft>
              <a:buSzPts val="800"/>
              <a:buNone/>
              <a:defRPr b="0" i="0" sz="1000" u="none" cap="none" strike="noStrike">
                <a:latin typeface="Calibri"/>
                <a:ea typeface="Calibri"/>
                <a:cs typeface="Calibri"/>
                <a:sym typeface="Calibri"/>
              </a:defRPr>
            </a:lvl8pPr>
            <a:lvl9pPr lvl="8" marR="0" rtl="0" algn="l">
              <a:spcBef>
                <a:spcPts val="0"/>
              </a:spcBef>
              <a:spcAft>
                <a:spcPts val="0"/>
              </a:spcAft>
              <a:buSzPts val="800"/>
              <a:buNone/>
              <a:defRPr b="0" i="0" sz="1000" u="none" cap="none" strike="noStrike">
                <a:latin typeface="Calibri"/>
                <a:ea typeface="Calibri"/>
                <a:cs typeface="Calibri"/>
                <a:sym typeface="Calibri"/>
              </a:defRPr>
            </a:lvl9pPr>
          </a:lstStyle>
          <a:p/>
        </p:txBody>
      </p:sp>
      <p:sp>
        <p:nvSpPr>
          <p:cNvPr id="9" name="Google Shape;9;p2"/>
          <p:cNvSpPr/>
          <p:nvPr/>
        </p:nvSpPr>
        <p:spPr>
          <a:xfrm>
            <a:off x="6029325" y="921544"/>
            <a:ext cx="0" cy="2571750"/>
          </a:xfrm>
          <a:custGeom>
            <a:rect b="b" l="l" r="r" t="t"/>
            <a:pathLst>
              <a:path extrusionOk="0" h="4572000" w="120000">
                <a:moveTo>
                  <a:pt x="0" y="0"/>
                </a:moveTo>
                <a:lnTo>
                  <a:pt x="0" y="4572000"/>
                </a:lnTo>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10" name="Google Shape;10;p2"/>
          <p:cNvSpPr/>
          <p:nvPr/>
        </p:nvSpPr>
        <p:spPr>
          <a:xfrm>
            <a:off x="0" y="4693444"/>
            <a:ext cx="857964" cy="114300"/>
          </a:xfrm>
          <a:custGeom>
            <a:rect b="b" l="l" r="r" t="t"/>
            <a:pathLst>
              <a:path extrusionOk="0" h="203200" w="1525270">
                <a:moveTo>
                  <a:pt x="0" y="203200"/>
                </a:moveTo>
                <a:lnTo>
                  <a:pt x="1525015" y="203200"/>
                </a:lnTo>
                <a:lnTo>
                  <a:pt x="1525015" y="0"/>
                </a:lnTo>
                <a:lnTo>
                  <a:pt x="0" y="0"/>
                </a:lnTo>
                <a:lnTo>
                  <a:pt x="0" y="203200"/>
                </a:lnTo>
                <a:close/>
              </a:path>
            </a:pathLst>
          </a:custGeom>
          <a:solidFill>
            <a:srgbClr val="D1D3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11" name="Google Shape;11;p2"/>
          <p:cNvPicPr preferRelativeResize="0"/>
          <p:nvPr/>
        </p:nvPicPr>
        <p:blipFill rotWithShape="1">
          <a:blip r:embed="rId3">
            <a:alphaModFix/>
          </a:blip>
          <a:srcRect b="0" l="0" r="0" t="0"/>
          <a:stretch/>
        </p:blipFill>
        <p:spPr>
          <a:xfrm>
            <a:off x="6443662" y="1215304"/>
            <a:ext cx="2200276" cy="1921668"/>
          </a:xfrm>
          <a:prstGeom prst="rect">
            <a:avLst/>
          </a:prstGeom>
          <a:noFill/>
          <a:ln>
            <a:noFill/>
          </a:ln>
        </p:spPr>
      </p:pic>
      <p:sp>
        <p:nvSpPr>
          <p:cNvPr id="12" name="Google Shape;12;p2"/>
          <p:cNvSpPr txBox="1"/>
          <p:nvPr>
            <p:ph type="ctrTitle"/>
          </p:nvPr>
        </p:nvSpPr>
        <p:spPr>
          <a:xfrm>
            <a:off x="596573" y="877706"/>
            <a:ext cx="5000700" cy="1298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800"/>
              <a:buNone/>
              <a:defRPr b="1" i="1" sz="8400" u="none" cap="none" strike="noStrike">
                <a:solidFill>
                  <a:schemeClr val="lt1"/>
                </a:solidFill>
                <a:latin typeface="Calibri"/>
                <a:ea typeface="Calibri"/>
                <a:cs typeface="Calibri"/>
                <a:sym typeface="Calibri"/>
              </a:defRPr>
            </a:lvl1pPr>
            <a:lvl2pPr lvl="1">
              <a:spcBef>
                <a:spcPts val="0"/>
              </a:spcBef>
              <a:spcAft>
                <a:spcPts val="0"/>
              </a:spcAft>
              <a:buSzPts val="800"/>
              <a:buNone/>
              <a:defRPr sz="1000"/>
            </a:lvl2pPr>
            <a:lvl3pPr lvl="2">
              <a:spcBef>
                <a:spcPts val="0"/>
              </a:spcBef>
              <a:spcAft>
                <a:spcPts val="0"/>
              </a:spcAft>
              <a:buSzPts val="800"/>
              <a:buNone/>
              <a:defRPr sz="1000"/>
            </a:lvl3pPr>
            <a:lvl4pPr lvl="3">
              <a:spcBef>
                <a:spcPts val="0"/>
              </a:spcBef>
              <a:spcAft>
                <a:spcPts val="0"/>
              </a:spcAft>
              <a:buSzPts val="800"/>
              <a:buNone/>
              <a:defRPr sz="1000"/>
            </a:lvl4pPr>
            <a:lvl5pPr lvl="4">
              <a:spcBef>
                <a:spcPts val="0"/>
              </a:spcBef>
              <a:spcAft>
                <a:spcPts val="0"/>
              </a:spcAft>
              <a:buSzPts val="800"/>
              <a:buNone/>
              <a:defRPr sz="1000"/>
            </a:lvl5pPr>
            <a:lvl6pPr lvl="5">
              <a:spcBef>
                <a:spcPts val="0"/>
              </a:spcBef>
              <a:spcAft>
                <a:spcPts val="0"/>
              </a:spcAft>
              <a:buSzPts val="800"/>
              <a:buNone/>
              <a:defRPr sz="1000"/>
            </a:lvl6pPr>
            <a:lvl7pPr lvl="6">
              <a:spcBef>
                <a:spcPts val="0"/>
              </a:spcBef>
              <a:spcAft>
                <a:spcPts val="0"/>
              </a:spcAft>
              <a:buSzPts val="800"/>
              <a:buNone/>
              <a:defRPr sz="1000"/>
            </a:lvl7pPr>
            <a:lvl8pPr lvl="7">
              <a:spcBef>
                <a:spcPts val="0"/>
              </a:spcBef>
              <a:spcAft>
                <a:spcPts val="0"/>
              </a:spcAft>
              <a:buSzPts val="800"/>
              <a:buNone/>
              <a:defRPr sz="1000"/>
            </a:lvl8pPr>
            <a:lvl9pPr lvl="8">
              <a:spcBef>
                <a:spcPts val="0"/>
              </a:spcBef>
              <a:spcAft>
                <a:spcPts val="0"/>
              </a:spcAft>
              <a:buSzPts val="800"/>
              <a:buNone/>
              <a:defRPr sz="1000"/>
            </a:lvl9pPr>
          </a:lstStyle>
          <a:p/>
        </p:txBody>
      </p:sp>
      <p:pic>
        <p:nvPicPr>
          <p:cNvPr id="13" name="Google Shape;13;p2"/>
          <p:cNvPicPr preferRelativeResize="0"/>
          <p:nvPr/>
        </p:nvPicPr>
        <p:blipFill rotWithShape="1">
          <a:blip r:embed="rId4">
            <a:alphaModFix/>
          </a:blip>
          <a:srcRect b="0" l="0" r="0" t="0"/>
          <a:stretch/>
        </p:blipFill>
        <p:spPr>
          <a:xfrm>
            <a:off x="6286500" y="4639432"/>
            <a:ext cx="2657476" cy="2214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Glory" showMasterSp="0">
  <p:cSld name="Title and Content - Glory">
    <p:bg>
      <p:bgPr>
        <a:solidFill>
          <a:schemeClr val="lt1"/>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9301" y="0"/>
            <a:ext cx="8679654" cy="5143500"/>
          </a:xfrm>
          <a:prstGeom prst="rect">
            <a:avLst/>
          </a:prstGeom>
          <a:noFill/>
          <a:ln>
            <a:noFill/>
          </a:ln>
        </p:spPr>
      </p:pic>
      <p:sp>
        <p:nvSpPr>
          <p:cNvPr id="16" name="Google Shape;16;p3"/>
          <p:cNvSpPr txBox="1"/>
          <p:nvPr>
            <p:ph type="title"/>
          </p:nvPr>
        </p:nvSpPr>
        <p:spPr>
          <a:xfrm>
            <a:off x="1743075" y="342900"/>
            <a:ext cx="6215100" cy="27300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800"/>
              <a:buNone/>
              <a:defRPr b="0" i="0" sz="1800" u="none" cap="none" strike="noStrike">
                <a:solidFill>
                  <a:schemeClr val="dk1"/>
                </a:solidFill>
                <a:latin typeface="Calibri"/>
                <a:ea typeface="Calibri"/>
                <a:cs typeface="Calibri"/>
                <a:sym typeface="Calibri"/>
              </a:defRPr>
            </a:lvl1pPr>
            <a:lvl2pPr lvl="1">
              <a:spcBef>
                <a:spcPts val="0"/>
              </a:spcBef>
              <a:spcAft>
                <a:spcPts val="0"/>
              </a:spcAft>
              <a:buSzPts val="800"/>
              <a:buNone/>
              <a:defRPr sz="1000"/>
            </a:lvl2pPr>
            <a:lvl3pPr lvl="2">
              <a:spcBef>
                <a:spcPts val="0"/>
              </a:spcBef>
              <a:spcAft>
                <a:spcPts val="0"/>
              </a:spcAft>
              <a:buSzPts val="800"/>
              <a:buNone/>
              <a:defRPr sz="1000"/>
            </a:lvl3pPr>
            <a:lvl4pPr lvl="3">
              <a:spcBef>
                <a:spcPts val="0"/>
              </a:spcBef>
              <a:spcAft>
                <a:spcPts val="0"/>
              </a:spcAft>
              <a:buSzPts val="800"/>
              <a:buNone/>
              <a:defRPr sz="1000"/>
            </a:lvl4pPr>
            <a:lvl5pPr lvl="4">
              <a:spcBef>
                <a:spcPts val="0"/>
              </a:spcBef>
              <a:spcAft>
                <a:spcPts val="0"/>
              </a:spcAft>
              <a:buSzPts val="800"/>
              <a:buNone/>
              <a:defRPr sz="1000"/>
            </a:lvl5pPr>
            <a:lvl6pPr lvl="5">
              <a:spcBef>
                <a:spcPts val="0"/>
              </a:spcBef>
              <a:spcAft>
                <a:spcPts val="0"/>
              </a:spcAft>
              <a:buSzPts val="800"/>
              <a:buNone/>
              <a:defRPr sz="1000"/>
            </a:lvl6pPr>
            <a:lvl7pPr lvl="6">
              <a:spcBef>
                <a:spcPts val="0"/>
              </a:spcBef>
              <a:spcAft>
                <a:spcPts val="0"/>
              </a:spcAft>
              <a:buSzPts val="800"/>
              <a:buNone/>
              <a:defRPr sz="1000"/>
            </a:lvl7pPr>
            <a:lvl8pPr lvl="7">
              <a:spcBef>
                <a:spcPts val="0"/>
              </a:spcBef>
              <a:spcAft>
                <a:spcPts val="0"/>
              </a:spcAft>
              <a:buSzPts val="800"/>
              <a:buNone/>
              <a:defRPr sz="1000"/>
            </a:lvl8pPr>
            <a:lvl9pPr lvl="8">
              <a:spcBef>
                <a:spcPts val="0"/>
              </a:spcBef>
              <a:spcAft>
                <a:spcPts val="0"/>
              </a:spcAft>
              <a:buSzPts val="800"/>
              <a:buNone/>
              <a:defRPr sz="1000"/>
            </a:lvl9pPr>
          </a:lstStyle>
          <a:p/>
        </p:txBody>
      </p:sp>
      <p:sp>
        <p:nvSpPr>
          <p:cNvPr id="17" name="Google Shape;17;p3"/>
          <p:cNvSpPr txBox="1"/>
          <p:nvPr>
            <p:ph idx="1" type="body"/>
          </p:nvPr>
        </p:nvSpPr>
        <p:spPr>
          <a:xfrm>
            <a:off x="2000250" y="771526"/>
            <a:ext cx="6657900" cy="3512700"/>
          </a:xfrm>
          <a:prstGeom prst="rect">
            <a:avLst/>
          </a:prstGeom>
          <a:noFill/>
          <a:ln>
            <a:noFill/>
          </a:ln>
        </p:spPr>
        <p:txBody>
          <a:bodyPr anchorCtr="0" anchor="ctr" bIns="0" lIns="0" spcFirstLastPara="1" rIns="0" wrap="square" tIns="0">
            <a:noAutofit/>
          </a:bodyPr>
          <a:lstStyle>
            <a:lvl1pPr indent="-228600" lvl="0" marL="457200" marR="0" rtl="0" algn="l">
              <a:spcBef>
                <a:spcPts val="0"/>
              </a:spcBef>
              <a:spcAft>
                <a:spcPts val="0"/>
              </a:spcAft>
              <a:buSzPts val="800"/>
              <a:buNone/>
              <a:defRPr b="1" i="0" sz="2700" u="none" cap="none" strike="noStrike">
                <a:solidFill>
                  <a:srgbClr val="D00000"/>
                </a:solidFill>
                <a:latin typeface="Calibri"/>
                <a:ea typeface="Calibri"/>
                <a:cs typeface="Calibri"/>
                <a:sym typeface="Calibri"/>
              </a:defRPr>
            </a:lvl1pPr>
            <a:lvl2pPr indent="-228600" lvl="1" marL="914400" marR="0" rtl="0" algn="l">
              <a:spcBef>
                <a:spcPts val="0"/>
              </a:spcBef>
              <a:spcAft>
                <a:spcPts val="0"/>
              </a:spcAft>
              <a:buSzPts val="800"/>
              <a:buNone/>
              <a:defRPr b="0" i="0" sz="1000" u="none" cap="none" strike="noStrike">
                <a:latin typeface="Calibri"/>
                <a:ea typeface="Calibri"/>
                <a:cs typeface="Calibri"/>
                <a:sym typeface="Calibri"/>
              </a:defRPr>
            </a:lvl2pPr>
            <a:lvl3pPr indent="-228600" lvl="2" marL="1371600" marR="0" rtl="0" algn="l">
              <a:spcBef>
                <a:spcPts val="0"/>
              </a:spcBef>
              <a:spcAft>
                <a:spcPts val="0"/>
              </a:spcAft>
              <a:buSzPts val="800"/>
              <a:buNone/>
              <a:defRPr b="0" i="0" sz="1000" u="none" cap="none" strike="noStrike">
                <a:latin typeface="Calibri"/>
                <a:ea typeface="Calibri"/>
                <a:cs typeface="Calibri"/>
                <a:sym typeface="Calibri"/>
              </a:defRPr>
            </a:lvl3pPr>
            <a:lvl4pPr indent="-228600" lvl="3" marL="1828800" marR="0" rtl="0" algn="l">
              <a:spcBef>
                <a:spcPts val="0"/>
              </a:spcBef>
              <a:spcAft>
                <a:spcPts val="0"/>
              </a:spcAft>
              <a:buSzPts val="800"/>
              <a:buNone/>
              <a:defRPr b="0" i="0" sz="1000" u="none" cap="none" strike="noStrike">
                <a:latin typeface="Calibri"/>
                <a:ea typeface="Calibri"/>
                <a:cs typeface="Calibri"/>
                <a:sym typeface="Calibri"/>
              </a:defRPr>
            </a:lvl4pPr>
            <a:lvl5pPr indent="-228600" lvl="4" marL="2286000" marR="0" rtl="0" algn="l">
              <a:spcBef>
                <a:spcPts val="0"/>
              </a:spcBef>
              <a:spcAft>
                <a:spcPts val="0"/>
              </a:spcAft>
              <a:buSzPts val="800"/>
              <a:buNone/>
              <a:defRPr b="0" i="0" sz="1000" u="none" cap="none" strike="noStrike">
                <a:latin typeface="Calibri"/>
                <a:ea typeface="Calibri"/>
                <a:cs typeface="Calibri"/>
                <a:sym typeface="Calibri"/>
              </a:defRPr>
            </a:lvl5pPr>
            <a:lvl6pPr indent="-228600" lvl="5" marL="2743200" marR="0" rtl="0" algn="l">
              <a:spcBef>
                <a:spcPts val="0"/>
              </a:spcBef>
              <a:spcAft>
                <a:spcPts val="0"/>
              </a:spcAft>
              <a:buSzPts val="800"/>
              <a:buNone/>
              <a:defRPr b="0" i="0" sz="1000" u="none" cap="none" strike="noStrike">
                <a:latin typeface="Calibri"/>
                <a:ea typeface="Calibri"/>
                <a:cs typeface="Calibri"/>
                <a:sym typeface="Calibri"/>
              </a:defRPr>
            </a:lvl6pPr>
            <a:lvl7pPr indent="-228600" lvl="6" marL="3200400" marR="0" rtl="0" algn="l">
              <a:spcBef>
                <a:spcPts val="0"/>
              </a:spcBef>
              <a:spcAft>
                <a:spcPts val="0"/>
              </a:spcAft>
              <a:buSzPts val="800"/>
              <a:buNone/>
              <a:defRPr b="0" i="0" sz="1000" u="none" cap="none" strike="noStrike">
                <a:latin typeface="Calibri"/>
                <a:ea typeface="Calibri"/>
                <a:cs typeface="Calibri"/>
                <a:sym typeface="Calibri"/>
              </a:defRPr>
            </a:lvl7pPr>
            <a:lvl8pPr indent="-228600" lvl="7" marL="3657600" marR="0" rtl="0" algn="l">
              <a:spcBef>
                <a:spcPts val="0"/>
              </a:spcBef>
              <a:spcAft>
                <a:spcPts val="0"/>
              </a:spcAft>
              <a:buSzPts val="800"/>
              <a:buNone/>
              <a:defRPr b="0" i="0" sz="1000" u="none" cap="none" strike="noStrike">
                <a:latin typeface="Calibri"/>
                <a:ea typeface="Calibri"/>
                <a:cs typeface="Calibri"/>
                <a:sym typeface="Calibri"/>
              </a:defRPr>
            </a:lvl8pPr>
            <a:lvl9pPr indent="-228600" lvl="8" marL="4114800" marR="0" rtl="0" algn="l">
              <a:spcBef>
                <a:spcPts val="0"/>
              </a:spcBef>
              <a:spcAft>
                <a:spcPts val="0"/>
              </a:spcAft>
              <a:buSzPts val="800"/>
              <a:buNone/>
              <a:defRPr b="0" i="0" sz="1000" u="none" cap="none" strike="noStrike">
                <a:latin typeface="Calibri"/>
                <a:ea typeface="Calibri"/>
                <a:cs typeface="Calibri"/>
                <a:sym typeface="Calibri"/>
              </a:defRPr>
            </a:lvl9pPr>
          </a:lstStyle>
          <a:p/>
        </p:txBody>
      </p:sp>
      <p:pic>
        <p:nvPicPr>
          <p:cNvPr id="18" name="Google Shape;18;p3"/>
          <p:cNvPicPr preferRelativeResize="0"/>
          <p:nvPr/>
        </p:nvPicPr>
        <p:blipFill rotWithShape="1">
          <a:blip r:embed="rId3">
            <a:alphaModFix/>
          </a:blip>
          <a:srcRect b="0" l="0" r="0" t="0"/>
          <a:stretch/>
        </p:blipFill>
        <p:spPr>
          <a:xfrm>
            <a:off x="213447" y="2260751"/>
            <a:ext cx="715241" cy="624809"/>
          </a:xfrm>
          <a:prstGeom prst="rect">
            <a:avLst/>
          </a:prstGeom>
          <a:noFill/>
          <a:ln>
            <a:noFill/>
          </a:ln>
        </p:spPr>
      </p:pic>
      <p:sp>
        <p:nvSpPr>
          <p:cNvPr id="19" name="Google Shape;19;p3"/>
          <p:cNvSpPr/>
          <p:nvPr/>
        </p:nvSpPr>
        <p:spPr>
          <a:xfrm>
            <a:off x="8172450" y="422194"/>
            <a:ext cx="975360" cy="135128"/>
          </a:xfrm>
          <a:custGeom>
            <a:rect b="b" l="l" r="r" t="t"/>
            <a:pathLst>
              <a:path extrusionOk="0" h="203200" w="6096000">
                <a:moveTo>
                  <a:pt x="0" y="203200"/>
                </a:moveTo>
                <a:lnTo>
                  <a:pt x="6096000" y="203200"/>
                </a:lnTo>
                <a:lnTo>
                  <a:pt x="6096000" y="0"/>
                </a:lnTo>
                <a:lnTo>
                  <a:pt x="0" y="0"/>
                </a:lnTo>
                <a:lnTo>
                  <a:pt x="0" y="203200"/>
                </a:lnTo>
                <a:close/>
              </a:path>
            </a:pathLst>
          </a:custGeom>
          <a:solidFill>
            <a:srgbClr val="D1D3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Grit" showMasterSp="0">
  <p:cSld name="Title and Content - Grit">
    <p:bg>
      <p:bgPr>
        <a:solidFill>
          <a:schemeClr val="lt1"/>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0" y="0"/>
            <a:ext cx="1128712" cy="5143500"/>
          </a:xfrm>
          <a:prstGeom prst="rect">
            <a:avLst/>
          </a:prstGeom>
          <a:noFill/>
          <a:ln>
            <a:noFill/>
          </a:ln>
        </p:spPr>
      </p:pic>
      <p:sp>
        <p:nvSpPr>
          <p:cNvPr id="22" name="Google Shape;22;p4"/>
          <p:cNvSpPr txBox="1"/>
          <p:nvPr>
            <p:ph type="title"/>
          </p:nvPr>
        </p:nvSpPr>
        <p:spPr>
          <a:xfrm>
            <a:off x="1228725" y="342900"/>
            <a:ext cx="6729300" cy="27300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800"/>
              <a:buNone/>
              <a:defRPr b="0" i="0" sz="1800" u="none" cap="none" strike="noStrike">
                <a:solidFill>
                  <a:schemeClr val="dk1"/>
                </a:solidFill>
                <a:latin typeface="Calibri"/>
                <a:ea typeface="Calibri"/>
                <a:cs typeface="Calibri"/>
                <a:sym typeface="Calibri"/>
              </a:defRPr>
            </a:lvl1pPr>
            <a:lvl2pPr lvl="1">
              <a:spcBef>
                <a:spcPts val="0"/>
              </a:spcBef>
              <a:spcAft>
                <a:spcPts val="0"/>
              </a:spcAft>
              <a:buSzPts val="800"/>
              <a:buNone/>
              <a:defRPr sz="1000"/>
            </a:lvl2pPr>
            <a:lvl3pPr lvl="2">
              <a:spcBef>
                <a:spcPts val="0"/>
              </a:spcBef>
              <a:spcAft>
                <a:spcPts val="0"/>
              </a:spcAft>
              <a:buSzPts val="800"/>
              <a:buNone/>
              <a:defRPr sz="1000"/>
            </a:lvl3pPr>
            <a:lvl4pPr lvl="3">
              <a:spcBef>
                <a:spcPts val="0"/>
              </a:spcBef>
              <a:spcAft>
                <a:spcPts val="0"/>
              </a:spcAft>
              <a:buSzPts val="800"/>
              <a:buNone/>
              <a:defRPr sz="1000"/>
            </a:lvl4pPr>
            <a:lvl5pPr lvl="4">
              <a:spcBef>
                <a:spcPts val="0"/>
              </a:spcBef>
              <a:spcAft>
                <a:spcPts val="0"/>
              </a:spcAft>
              <a:buSzPts val="800"/>
              <a:buNone/>
              <a:defRPr sz="1000"/>
            </a:lvl5pPr>
            <a:lvl6pPr lvl="5">
              <a:spcBef>
                <a:spcPts val="0"/>
              </a:spcBef>
              <a:spcAft>
                <a:spcPts val="0"/>
              </a:spcAft>
              <a:buSzPts val="800"/>
              <a:buNone/>
              <a:defRPr sz="1000"/>
            </a:lvl6pPr>
            <a:lvl7pPr lvl="6">
              <a:spcBef>
                <a:spcPts val="0"/>
              </a:spcBef>
              <a:spcAft>
                <a:spcPts val="0"/>
              </a:spcAft>
              <a:buSzPts val="800"/>
              <a:buNone/>
              <a:defRPr sz="1000"/>
            </a:lvl7pPr>
            <a:lvl8pPr lvl="7">
              <a:spcBef>
                <a:spcPts val="0"/>
              </a:spcBef>
              <a:spcAft>
                <a:spcPts val="0"/>
              </a:spcAft>
              <a:buSzPts val="800"/>
              <a:buNone/>
              <a:defRPr sz="1000"/>
            </a:lvl8pPr>
            <a:lvl9pPr lvl="8">
              <a:spcBef>
                <a:spcPts val="0"/>
              </a:spcBef>
              <a:spcAft>
                <a:spcPts val="0"/>
              </a:spcAft>
              <a:buSzPts val="800"/>
              <a:buNone/>
              <a:defRPr sz="1000"/>
            </a:lvl9pPr>
          </a:lstStyle>
          <a:p/>
        </p:txBody>
      </p:sp>
      <p:sp>
        <p:nvSpPr>
          <p:cNvPr id="23" name="Google Shape;23;p4"/>
          <p:cNvSpPr txBox="1"/>
          <p:nvPr>
            <p:ph idx="1" type="body"/>
          </p:nvPr>
        </p:nvSpPr>
        <p:spPr>
          <a:xfrm>
            <a:off x="2000250" y="771524"/>
            <a:ext cx="6657900" cy="3512700"/>
          </a:xfrm>
          <a:prstGeom prst="rect">
            <a:avLst/>
          </a:prstGeom>
          <a:noFill/>
          <a:ln>
            <a:noFill/>
          </a:ln>
        </p:spPr>
        <p:txBody>
          <a:bodyPr anchorCtr="0" anchor="ctr" bIns="0" lIns="0" spcFirstLastPara="1" rIns="0" wrap="square" tIns="0">
            <a:noAutofit/>
          </a:bodyPr>
          <a:lstStyle>
            <a:lvl1pPr indent="-228600" lvl="0" marL="457200" marR="0" rtl="0" algn="l">
              <a:spcBef>
                <a:spcPts val="0"/>
              </a:spcBef>
              <a:spcAft>
                <a:spcPts val="0"/>
              </a:spcAft>
              <a:buSzPts val="800"/>
              <a:buNone/>
              <a:defRPr b="1" i="0" sz="2700" u="none" cap="none" strike="noStrike">
                <a:solidFill>
                  <a:srgbClr val="D00000"/>
                </a:solidFill>
                <a:latin typeface="Calibri"/>
                <a:ea typeface="Calibri"/>
                <a:cs typeface="Calibri"/>
                <a:sym typeface="Calibri"/>
              </a:defRPr>
            </a:lvl1pPr>
            <a:lvl2pPr indent="-228600" lvl="1" marL="914400" marR="0" rtl="0" algn="l">
              <a:spcBef>
                <a:spcPts val="0"/>
              </a:spcBef>
              <a:spcAft>
                <a:spcPts val="0"/>
              </a:spcAft>
              <a:buSzPts val="800"/>
              <a:buNone/>
              <a:defRPr b="0" i="0" sz="1000" u="none" cap="none" strike="noStrike">
                <a:latin typeface="Calibri"/>
                <a:ea typeface="Calibri"/>
                <a:cs typeface="Calibri"/>
                <a:sym typeface="Calibri"/>
              </a:defRPr>
            </a:lvl2pPr>
            <a:lvl3pPr indent="-228600" lvl="2" marL="1371600" marR="0" rtl="0" algn="l">
              <a:spcBef>
                <a:spcPts val="0"/>
              </a:spcBef>
              <a:spcAft>
                <a:spcPts val="0"/>
              </a:spcAft>
              <a:buSzPts val="800"/>
              <a:buNone/>
              <a:defRPr b="0" i="0" sz="1000" u="none" cap="none" strike="noStrike">
                <a:latin typeface="Calibri"/>
                <a:ea typeface="Calibri"/>
                <a:cs typeface="Calibri"/>
                <a:sym typeface="Calibri"/>
              </a:defRPr>
            </a:lvl3pPr>
            <a:lvl4pPr indent="-228600" lvl="3" marL="1828800" marR="0" rtl="0" algn="l">
              <a:spcBef>
                <a:spcPts val="0"/>
              </a:spcBef>
              <a:spcAft>
                <a:spcPts val="0"/>
              </a:spcAft>
              <a:buSzPts val="800"/>
              <a:buNone/>
              <a:defRPr b="0" i="0" sz="1000" u="none" cap="none" strike="noStrike">
                <a:latin typeface="Calibri"/>
                <a:ea typeface="Calibri"/>
                <a:cs typeface="Calibri"/>
                <a:sym typeface="Calibri"/>
              </a:defRPr>
            </a:lvl4pPr>
            <a:lvl5pPr indent="-228600" lvl="4" marL="2286000" marR="0" rtl="0" algn="l">
              <a:spcBef>
                <a:spcPts val="0"/>
              </a:spcBef>
              <a:spcAft>
                <a:spcPts val="0"/>
              </a:spcAft>
              <a:buSzPts val="800"/>
              <a:buNone/>
              <a:defRPr b="0" i="0" sz="1000" u="none" cap="none" strike="noStrike">
                <a:latin typeface="Calibri"/>
                <a:ea typeface="Calibri"/>
                <a:cs typeface="Calibri"/>
                <a:sym typeface="Calibri"/>
              </a:defRPr>
            </a:lvl5pPr>
            <a:lvl6pPr indent="-228600" lvl="5" marL="2743200" marR="0" rtl="0" algn="l">
              <a:spcBef>
                <a:spcPts val="0"/>
              </a:spcBef>
              <a:spcAft>
                <a:spcPts val="0"/>
              </a:spcAft>
              <a:buSzPts val="800"/>
              <a:buNone/>
              <a:defRPr b="0" i="0" sz="1000" u="none" cap="none" strike="noStrike">
                <a:latin typeface="Calibri"/>
                <a:ea typeface="Calibri"/>
                <a:cs typeface="Calibri"/>
                <a:sym typeface="Calibri"/>
              </a:defRPr>
            </a:lvl6pPr>
            <a:lvl7pPr indent="-228600" lvl="6" marL="3200400" marR="0" rtl="0" algn="l">
              <a:spcBef>
                <a:spcPts val="0"/>
              </a:spcBef>
              <a:spcAft>
                <a:spcPts val="0"/>
              </a:spcAft>
              <a:buSzPts val="800"/>
              <a:buNone/>
              <a:defRPr b="0" i="0" sz="1000" u="none" cap="none" strike="noStrike">
                <a:latin typeface="Calibri"/>
                <a:ea typeface="Calibri"/>
                <a:cs typeface="Calibri"/>
                <a:sym typeface="Calibri"/>
              </a:defRPr>
            </a:lvl7pPr>
            <a:lvl8pPr indent="-228600" lvl="7" marL="3657600" marR="0" rtl="0" algn="l">
              <a:spcBef>
                <a:spcPts val="0"/>
              </a:spcBef>
              <a:spcAft>
                <a:spcPts val="0"/>
              </a:spcAft>
              <a:buSzPts val="800"/>
              <a:buNone/>
              <a:defRPr b="0" i="0" sz="1000" u="none" cap="none" strike="noStrike">
                <a:latin typeface="Calibri"/>
                <a:ea typeface="Calibri"/>
                <a:cs typeface="Calibri"/>
                <a:sym typeface="Calibri"/>
              </a:defRPr>
            </a:lvl8pPr>
            <a:lvl9pPr indent="-228600" lvl="8" marL="4114800" marR="0" rtl="0" algn="l">
              <a:spcBef>
                <a:spcPts val="0"/>
              </a:spcBef>
              <a:spcAft>
                <a:spcPts val="0"/>
              </a:spcAft>
              <a:buSzPts val="800"/>
              <a:buNone/>
              <a:defRPr b="0" i="0" sz="1000" u="none" cap="none" strike="noStrike">
                <a:latin typeface="Calibri"/>
                <a:ea typeface="Calibri"/>
                <a:cs typeface="Calibri"/>
                <a:sym typeface="Calibri"/>
              </a:defRPr>
            </a:lvl9pPr>
          </a:lstStyle>
          <a:p/>
        </p:txBody>
      </p:sp>
      <p:pic>
        <p:nvPicPr>
          <p:cNvPr id="24" name="Google Shape;24;p4"/>
          <p:cNvPicPr preferRelativeResize="0"/>
          <p:nvPr/>
        </p:nvPicPr>
        <p:blipFill rotWithShape="1">
          <a:blip r:embed="rId3">
            <a:alphaModFix/>
          </a:blip>
          <a:srcRect b="0" l="0" r="0" t="0"/>
          <a:stretch/>
        </p:blipFill>
        <p:spPr>
          <a:xfrm>
            <a:off x="213447" y="2260751"/>
            <a:ext cx="715241" cy="624807"/>
          </a:xfrm>
          <a:prstGeom prst="rect">
            <a:avLst/>
          </a:prstGeom>
          <a:noFill/>
          <a:ln>
            <a:noFill/>
          </a:ln>
        </p:spPr>
      </p:pic>
      <p:sp>
        <p:nvSpPr>
          <p:cNvPr id="25" name="Google Shape;25;p4"/>
          <p:cNvSpPr/>
          <p:nvPr/>
        </p:nvSpPr>
        <p:spPr>
          <a:xfrm>
            <a:off x="8172450" y="422194"/>
            <a:ext cx="975360" cy="135128"/>
          </a:xfrm>
          <a:custGeom>
            <a:rect b="b" l="l" r="r" t="t"/>
            <a:pathLst>
              <a:path extrusionOk="0" h="203200" w="6096000">
                <a:moveTo>
                  <a:pt x="0" y="203200"/>
                </a:moveTo>
                <a:lnTo>
                  <a:pt x="6096000" y="203200"/>
                </a:lnTo>
                <a:lnTo>
                  <a:pt x="6096000" y="0"/>
                </a:lnTo>
                <a:lnTo>
                  <a:pt x="0" y="0"/>
                </a:lnTo>
                <a:lnTo>
                  <a:pt x="0" y="203200"/>
                </a:lnTo>
                <a:close/>
              </a:path>
            </a:pathLst>
          </a:custGeom>
          <a:solidFill>
            <a:srgbClr val="D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Red Grit" showMasterSp="0">
  <p:cSld name="Title and Content - Red Grit">
    <p:bg>
      <p:bgPr>
        <a:solidFill>
          <a:schemeClr val="lt1"/>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128705" y="0"/>
            <a:ext cx="8015285" cy="5143500"/>
          </a:xfrm>
          <a:prstGeom prst="rect">
            <a:avLst/>
          </a:prstGeom>
          <a:noFill/>
          <a:ln>
            <a:noFill/>
          </a:ln>
        </p:spPr>
      </p:pic>
      <p:pic>
        <p:nvPicPr>
          <p:cNvPr id="28" name="Google Shape;28;p5"/>
          <p:cNvPicPr preferRelativeResize="0"/>
          <p:nvPr/>
        </p:nvPicPr>
        <p:blipFill rotWithShape="1">
          <a:blip r:embed="rId3">
            <a:alphaModFix/>
          </a:blip>
          <a:srcRect b="0" l="0" r="0" t="0"/>
          <a:stretch/>
        </p:blipFill>
        <p:spPr>
          <a:xfrm>
            <a:off x="213447" y="2260751"/>
            <a:ext cx="715241" cy="624807"/>
          </a:xfrm>
          <a:prstGeom prst="rect">
            <a:avLst/>
          </a:prstGeom>
          <a:noFill/>
          <a:ln>
            <a:noFill/>
          </a:ln>
        </p:spPr>
      </p:pic>
      <p:sp>
        <p:nvSpPr>
          <p:cNvPr id="29" name="Google Shape;29;p5"/>
          <p:cNvSpPr txBox="1"/>
          <p:nvPr>
            <p:ph type="title"/>
          </p:nvPr>
        </p:nvSpPr>
        <p:spPr>
          <a:xfrm>
            <a:off x="4486275" y="320041"/>
            <a:ext cx="3471900" cy="27300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800"/>
              <a:buNone/>
              <a:defRPr b="0" i="0" sz="1800" u="none" cap="none" strike="noStrike">
                <a:solidFill>
                  <a:schemeClr val="lt1"/>
                </a:solidFill>
                <a:latin typeface="Calibri"/>
                <a:ea typeface="Calibri"/>
                <a:cs typeface="Calibri"/>
                <a:sym typeface="Calibri"/>
              </a:defRPr>
            </a:lvl1pPr>
            <a:lvl2pPr lvl="1">
              <a:spcBef>
                <a:spcPts val="0"/>
              </a:spcBef>
              <a:spcAft>
                <a:spcPts val="0"/>
              </a:spcAft>
              <a:buSzPts val="800"/>
              <a:buNone/>
              <a:defRPr sz="1000"/>
            </a:lvl2pPr>
            <a:lvl3pPr lvl="2">
              <a:spcBef>
                <a:spcPts val="0"/>
              </a:spcBef>
              <a:spcAft>
                <a:spcPts val="0"/>
              </a:spcAft>
              <a:buSzPts val="800"/>
              <a:buNone/>
              <a:defRPr sz="1000"/>
            </a:lvl3pPr>
            <a:lvl4pPr lvl="3">
              <a:spcBef>
                <a:spcPts val="0"/>
              </a:spcBef>
              <a:spcAft>
                <a:spcPts val="0"/>
              </a:spcAft>
              <a:buSzPts val="800"/>
              <a:buNone/>
              <a:defRPr sz="1000"/>
            </a:lvl4pPr>
            <a:lvl5pPr lvl="4">
              <a:spcBef>
                <a:spcPts val="0"/>
              </a:spcBef>
              <a:spcAft>
                <a:spcPts val="0"/>
              </a:spcAft>
              <a:buSzPts val="800"/>
              <a:buNone/>
              <a:defRPr sz="1000"/>
            </a:lvl5pPr>
            <a:lvl6pPr lvl="5">
              <a:spcBef>
                <a:spcPts val="0"/>
              </a:spcBef>
              <a:spcAft>
                <a:spcPts val="0"/>
              </a:spcAft>
              <a:buSzPts val="800"/>
              <a:buNone/>
              <a:defRPr sz="1000"/>
            </a:lvl6pPr>
            <a:lvl7pPr lvl="6">
              <a:spcBef>
                <a:spcPts val="0"/>
              </a:spcBef>
              <a:spcAft>
                <a:spcPts val="0"/>
              </a:spcAft>
              <a:buSzPts val="800"/>
              <a:buNone/>
              <a:defRPr sz="1000"/>
            </a:lvl7pPr>
            <a:lvl8pPr lvl="7">
              <a:spcBef>
                <a:spcPts val="0"/>
              </a:spcBef>
              <a:spcAft>
                <a:spcPts val="0"/>
              </a:spcAft>
              <a:buSzPts val="800"/>
              <a:buNone/>
              <a:defRPr sz="1000"/>
            </a:lvl8pPr>
            <a:lvl9pPr lvl="8">
              <a:spcBef>
                <a:spcPts val="0"/>
              </a:spcBef>
              <a:spcAft>
                <a:spcPts val="0"/>
              </a:spcAft>
              <a:buSzPts val="800"/>
              <a:buNone/>
              <a:defRPr sz="1000"/>
            </a:lvl9pPr>
          </a:lstStyle>
          <a:p/>
        </p:txBody>
      </p:sp>
      <p:sp>
        <p:nvSpPr>
          <p:cNvPr id="30" name="Google Shape;30;p5"/>
          <p:cNvSpPr txBox="1"/>
          <p:nvPr>
            <p:ph idx="1" type="body"/>
          </p:nvPr>
        </p:nvSpPr>
        <p:spPr>
          <a:xfrm>
            <a:off x="2000250" y="1015126"/>
            <a:ext cx="6657900" cy="3699600"/>
          </a:xfrm>
          <a:prstGeom prst="rect">
            <a:avLst/>
          </a:prstGeom>
          <a:noFill/>
          <a:ln>
            <a:noFill/>
          </a:ln>
        </p:spPr>
        <p:txBody>
          <a:bodyPr anchorCtr="0" anchor="ctr" bIns="0" lIns="0" spcFirstLastPara="1" rIns="0" wrap="square" tIns="0">
            <a:noAutofit/>
          </a:bodyPr>
          <a:lstStyle>
            <a:lvl1pPr indent="-228600" lvl="0" marL="457200" marR="0" rtl="0" algn="l">
              <a:spcBef>
                <a:spcPts val="0"/>
              </a:spcBef>
              <a:spcAft>
                <a:spcPts val="0"/>
              </a:spcAft>
              <a:buSzPts val="800"/>
              <a:buNone/>
              <a:defRPr b="1" i="0" sz="2700" u="none" cap="none" strike="noStrike">
                <a:solidFill>
                  <a:schemeClr val="lt1"/>
                </a:solidFill>
                <a:latin typeface="Calibri"/>
                <a:ea typeface="Calibri"/>
                <a:cs typeface="Calibri"/>
                <a:sym typeface="Calibri"/>
              </a:defRPr>
            </a:lvl1pPr>
            <a:lvl2pPr indent="-228600" lvl="1" marL="914400" marR="0" rtl="0" algn="l">
              <a:spcBef>
                <a:spcPts val="0"/>
              </a:spcBef>
              <a:spcAft>
                <a:spcPts val="0"/>
              </a:spcAft>
              <a:buSzPts val="800"/>
              <a:buNone/>
              <a:defRPr b="0" i="0" sz="1000" u="none" cap="none" strike="noStrike">
                <a:latin typeface="Calibri"/>
                <a:ea typeface="Calibri"/>
                <a:cs typeface="Calibri"/>
                <a:sym typeface="Calibri"/>
              </a:defRPr>
            </a:lvl2pPr>
            <a:lvl3pPr indent="-228600" lvl="2" marL="1371600" marR="0" rtl="0" algn="l">
              <a:spcBef>
                <a:spcPts val="0"/>
              </a:spcBef>
              <a:spcAft>
                <a:spcPts val="0"/>
              </a:spcAft>
              <a:buSzPts val="800"/>
              <a:buNone/>
              <a:defRPr b="0" i="0" sz="1000" u="none" cap="none" strike="noStrike">
                <a:latin typeface="Calibri"/>
                <a:ea typeface="Calibri"/>
                <a:cs typeface="Calibri"/>
                <a:sym typeface="Calibri"/>
              </a:defRPr>
            </a:lvl3pPr>
            <a:lvl4pPr indent="-228600" lvl="3" marL="1828800" marR="0" rtl="0" algn="l">
              <a:spcBef>
                <a:spcPts val="0"/>
              </a:spcBef>
              <a:spcAft>
                <a:spcPts val="0"/>
              </a:spcAft>
              <a:buSzPts val="800"/>
              <a:buNone/>
              <a:defRPr b="0" i="0" sz="1000" u="none" cap="none" strike="noStrike">
                <a:latin typeface="Calibri"/>
                <a:ea typeface="Calibri"/>
                <a:cs typeface="Calibri"/>
                <a:sym typeface="Calibri"/>
              </a:defRPr>
            </a:lvl4pPr>
            <a:lvl5pPr indent="-228600" lvl="4" marL="2286000" marR="0" rtl="0" algn="l">
              <a:spcBef>
                <a:spcPts val="0"/>
              </a:spcBef>
              <a:spcAft>
                <a:spcPts val="0"/>
              </a:spcAft>
              <a:buSzPts val="800"/>
              <a:buNone/>
              <a:defRPr b="0" i="0" sz="1000" u="none" cap="none" strike="noStrike">
                <a:latin typeface="Calibri"/>
                <a:ea typeface="Calibri"/>
                <a:cs typeface="Calibri"/>
                <a:sym typeface="Calibri"/>
              </a:defRPr>
            </a:lvl5pPr>
            <a:lvl6pPr indent="-228600" lvl="5" marL="2743200" marR="0" rtl="0" algn="l">
              <a:spcBef>
                <a:spcPts val="0"/>
              </a:spcBef>
              <a:spcAft>
                <a:spcPts val="0"/>
              </a:spcAft>
              <a:buSzPts val="800"/>
              <a:buNone/>
              <a:defRPr b="0" i="0" sz="1000" u="none" cap="none" strike="noStrike">
                <a:latin typeface="Calibri"/>
                <a:ea typeface="Calibri"/>
                <a:cs typeface="Calibri"/>
                <a:sym typeface="Calibri"/>
              </a:defRPr>
            </a:lvl6pPr>
            <a:lvl7pPr indent="-228600" lvl="6" marL="3200400" marR="0" rtl="0" algn="l">
              <a:spcBef>
                <a:spcPts val="0"/>
              </a:spcBef>
              <a:spcAft>
                <a:spcPts val="0"/>
              </a:spcAft>
              <a:buSzPts val="800"/>
              <a:buNone/>
              <a:defRPr b="0" i="0" sz="1000" u="none" cap="none" strike="noStrike">
                <a:latin typeface="Calibri"/>
                <a:ea typeface="Calibri"/>
                <a:cs typeface="Calibri"/>
                <a:sym typeface="Calibri"/>
              </a:defRPr>
            </a:lvl7pPr>
            <a:lvl8pPr indent="-228600" lvl="7" marL="3657600" marR="0" rtl="0" algn="l">
              <a:spcBef>
                <a:spcPts val="0"/>
              </a:spcBef>
              <a:spcAft>
                <a:spcPts val="0"/>
              </a:spcAft>
              <a:buSzPts val="800"/>
              <a:buNone/>
              <a:defRPr b="0" i="0" sz="1000" u="none" cap="none" strike="noStrike">
                <a:latin typeface="Calibri"/>
                <a:ea typeface="Calibri"/>
                <a:cs typeface="Calibri"/>
                <a:sym typeface="Calibri"/>
              </a:defRPr>
            </a:lvl8pPr>
            <a:lvl9pPr indent="-228600" lvl="8" marL="4114800" marR="0" rtl="0" algn="l">
              <a:spcBef>
                <a:spcPts val="0"/>
              </a:spcBef>
              <a:spcAft>
                <a:spcPts val="0"/>
              </a:spcAft>
              <a:buSzPts val="800"/>
              <a:buNone/>
              <a:defRPr b="0" i="0" sz="1000" u="none" cap="none" strike="noStrike">
                <a:latin typeface="Calibri"/>
                <a:ea typeface="Calibri"/>
                <a:cs typeface="Calibri"/>
                <a:sym typeface="Calibri"/>
              </a:defRPr>
            </a:lvl9pPr>
          </a:lstStyle>
          <a:p/>
        </p:txBody>
      </p:sp>
      <p:sp>
        <p:nvSpPr>
          <p:cNvPr id="31" name="Google Shape;31;p5"/>
          <p:cNvSpPr/>
          <p:nvPr/>
        </p:nvSpPr>
        <p:spPr>
          <a:xfrm>
            <a:off x="8172450" y="422194"/>
            <a:ext cx="975360" cy="135128"/>
          </a:xfrm>
          <a:custGeom>
            <a:rect b="b" l="l" r="r" t="t"/>
            <a:pathLst>
              <a:path extrusionOk="0" h="203200" w="6096000">
                <a:moveTo>
                  <a:pt x="0" y="203200"/>
                </a:moveTo>
                <a:lnTo>
                  <a:pt x="6096000" y="203200"/>
                </a:lnTo>
                <a:lnTo>
                  <a:pt x="6096000" y="0"/>
                </a:lnTo>
                <a:lnTo>
                  <a:pt x="0" y="0"/>
                </a:lnTo>
                <a:lnTo>
                  <a:pt x="0" y="203200"/>
                </a:lnTo>
                <a:close/>
              </a:path>
            </a:pathLst>
          </a:custGeom>
          <a:solidFill>
            <a:srgbClr val="D1D3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 name="Shape 32"/>
        <p:cNvGrpSpPr/>
        <p:nvPr/>
      </p:nvGrpSpPr>
      <p:grpSpPr>
        <a:xfrm>
          <a:off x="0" y="0"/>
          <a:ext cx="0" cy="0"/>
          <a:chOff x="0" y="0"/>
          <a:chExt cx="0" cy="0"/>
        </a:xfrm>
      </p:grpSpPr>
      <p:sp>
        <p:nvSpPr>
          <p:cNvPr id="33" name="Google Shape;33;p6"/>
          <p:cNvSpPr/>
          <p:nvPr>
            <p:ph idx="2" type="pic"/>
          </p:nvPr>
        </p:nvSpPr>
        <p:spPr>
          <a:xfrm>
            <a:off x="0" y="0"/>
            <a:ext cx="91440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White Glory" showMasterSp="0">
  <p:cSld name="Title and Content - White Glory">
    <p:bg>
      <p:bgPr>
        <a:solidFill>
          <a:schemeClr val="lt1"/>
        </a:solidFill>
      </p:bgPr>
    </p:bg>
    <p:spTree>
      <p:nvGrpSpPr>
        <p:cNvPr id="34"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b="0" l="0" r="0" t="0"/>
          <a:stretch/>
        </p:blipFill>
        <p:spPr>
          <a:xfrm>
            <a:off x="1128705" y="0"/>
            <a:ext cx="8015285" cy="5143500"/>
          </a:xfrm>
          <a:prstGeom prst="rect">
            <a:avLst/>
          </a:prstGeom>
          <a:noFill/>
          <a:ln>
            <a:noFill/>
          </a:ln>
        </p:spPr>
      </p:pic>
      <p:pic>
        <p:nvPicPr>
          <p:cNvPr id="36" name="Google Shape;36;p7"/>
          <p:cNvPicPr preferRelativeResize="0"/>
          <p:nvPr/>
        </p:nvPicPr>
        <p:blipFill rotWithShape="1">
          <a:blip r:embed="rId3">
            <a:alphaModFix/>
          </a:blip>
          <a:srcRect b="0" l="0" r="0" t="0"/>
          <a:stretch/>
        </p:blipFill>
        <p:spPr>
          <a:xfrm>
            <a:off x="213447" y="2260751"/>
            <a:ext cx="715241" cy="624807"/>
          </a:xfrm>
          <a:prstGeom prst="rect">
            <a:avLst/>
          </a:prstGeom>
          <a:noFill/>
          <a:ln>
            <a:noFill/>
          </a:ln>
        </p:spPr>
      </p:pic>
      <p:sp>
        <p:nvSpPr>
          <p:cNvPr id="37" name="Google Shape;37;p7"/>
          <p:cNvSpPr txBox="1"/>
          <p:nvPr>
            <p:ph type="title"/>
          </p:nvPr>
        </p:nvSpPr>
        <p:spPr>
          <a:xfrm>
            <a:off x="4486275" y="320041"/>
            <a:ext cx="3471900" cy="27300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800"/>
              <a:buNone/>
              <a:defRPr b="0" i="0" sz="1800" u="none" cap="none" strike="noStrike">
                <a:solidFill>
                  <a:srgbClr val="D00000"/>
                </a:solidFill>
                <a:latin typeface="Calibri"/>
                <a:ea typeface="Calibri"/>
                <a:cs typeface="Calibri"/>
                <a:sym typeface="Calibri"/>
              </a:defRPr>
            </a:lvl1pPr>
            <a:lvl2pPr lvl="1">
              <a:spcBef>
                <a:spcPts val="0"/>
              </a:spcBef>
              <a:spcAft>
                <a:spcPts val="0"/>
              </a:spcAft>
              <a:buSzPts val="800"/>
              <a:buNone/>
              <a:defRPr sz="1000"/>
            </a:lvl2pPr>
            <a:lvl3pPr lvl="2">
              <a:spcBef>
                <a:spcPts val="0"/>
              </a:spcBef>
              <a:spcAft>
                <a:spcPts val="0"/>
              </a:spcAft>
              <a:buSzPts val="800"/>
              <a:buNone/>
              <a:defRPr sz="1000"/>
            </a:lvl3pPr>
            <a:lvl4pPr lvl="3">
              <a:spcBef>
                <a:spcPts val="0"/>
              </a:spcBef>
              <a:spcAft>
                <a:spcPts val="0"/>
              </a:spcAft>
              <a:buSzPts val="800"/>
              <a:buNone/>
              <a:defRPr sz="1000"/>
            </a:lvl4pPr>
            <a:lvl5pPr lvl="4">
              <a:spcBef>
                <a:spcPts val="0"/>
              </a:spcBef>
              <a:spcAft>
                <a:spcPts val="0"/>
              </a:spcAft>
              <a:buSzPts val="800"/>
              <a:buNone/>
              <a:defRPr sz="1000"/>
            </a:lvl5pPr>
            <a:lvl6pPr lvl="5">
              <a:spcBef>
                <a:spcPts val="0"/>
              </a:spcBef>
              <a:spcAft>
                <a:spcPts val="0"/>
              </a:spcAft>
              <a:buSzPts val="800"/>
              <a:buNone/>
              <a:defRPr sz="1000"/>
            </a:lvl6pPr>
            <a:lvl7pPr lvl="6">
              <a:spcBef>
                <a:spcPts val="0"/>
              </a:spcBef>
              <a:spcAft>
                <a:spcPts val="0"/>
              </a:spcAft>
              <a:buSzPts val="800"/>
              <a:buNone/>
              <a:defRPr sz="1000"/>
            </a:lvl7pPr>
            <a:lvl8pPr lvl="7">
              <a:spcBef>
                <a:spcPts val="0"/>
              </a:spcBef>
              <a:spcAft>
                <a:spcPts val="0"/>
              </a:spcAft>
              <a:buSzPts val="800"/>
              <a:buNone/>
              <a:defRPr sz="1000"/>
            </a:lvl8pPr>
            <a:lvl9pPr lvl="8">
              <a:spcBef>
                <a:spcPts val="0"/>
              </a:spcBef>
              <a:spcAft>
                <a:spcPts val="0"/>
              </a:spcAft>
              <a:buSzPts val="800"/>
              <a:buNone/>
              <a:defRPr sz="1000"/>
            </a:lvl9pPr>
          </a:lstStyle>
          <a:p/>
        </p:txBody>
      </p:sp>
      <p:sp>
        <p:nvSpPr>
          <p:cNvPr id="38" name="Google Shape;38;p7"/>
          <p:cNvSpPr txBox="1"/>
          <p:nvPr>
            <p:ph idx="1" type="body"/>
          </p:nvPr>
        </p:nvSpPr>
        <p:spPr>
          <a:xfrm>
            <a:off x="2000250" y="979406"/>
            <a:ext cx="6657900" cy="3735600"/>
          </a:xfrm>
          <a:prstGeom prst="rect">
            <a:avLst/>
          </a:prstGeom>
          <a:noFill/>
          <a:ln>
            <a:noFill/>
          </a:ln>
        </p:spPr>
        <p:txBody>
          <a:bodyPr anchorCtr="0" anchor="ctr" bIns="0" lIns="0" spcFirstLastPara="1" rIns="0" wrap="square" tIns="0">
            <a:noAutofit/>
          </a:bodyPr>
          <a:lstStyle>
            <a:lvl1pPr indent="-228600" lvl="0" marL="457200" marR="0" rtl="0" algn="l">
              <a:spcBef>
                <a:spcPts val="0"/>
              </a:spcBef>
              <a:spcAft>
                <a:spcPts val="0"/>
              </a:spcAft>
              <a:buSzPts val="800"/>
              <a:buNone/>
              <a:defRPr b="1" i="0" sz="27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800"/>
              <a:buNone/>
              <a:defRPr b="0" i="0" sz="1000" u="none" cap="none" strike="noStrike">
                <a:latin typeface="Calibri"/>
                <a:ea typeface="Calibri"/>
                <a:cs typeface="Calibri"/>
                <a:sym typeface="Calibri"/>
              </a:defRPr>
            </a:lvl2pPr>
            <a:lvl3pPr indent="-228600" lvl="2" marL="1371600" marR="0" rtl="0" algn="l">
              <a:spcBef>
                <a:spcPts val="0"/>
              </a:spcBef>
              <a:spcAft>
                <a:spcPts val="0"/>
              </a:spcAft>
              <a:buSzPts val="800"/>
              <a:buNone/>
              <a:defRPr b="0" i="0" sz="1000" u="none" cap="none" strike="noStrike">
                <a:latin typeface="Calibri"/>
                <a:ea typeface="Calibri"/>
                <a:cs typeface="Calibri"/>
                <a:sym typeface="Calibri"/>
              </a:defRPr>
            </a:lvl3pPr>
            <a:lvl4pPr indent="-228600" lvl="3" marL="1828800" marR="0" rtl="0" algn="l">
              <a:spcBef>
                <a:spcPts val="0"/>
              </a:spcBef>
              <a:spcAft>
                <a:spcPts val="0"/>
              </a:spcAft>
              <a:buSzPts val="800"/>
              <a:buNone/>
              <a:defRPr b="0" i="0" sz="1000" u="none" cap="none" strike="noStrike">
                <a:latin typeface="Calibri"/>
                <a:ea typeface="Calibri"/>
                <a:cs typeface="Calibri"/>
                <a:sym typeface="Calibri"/>
              </a:defRPr>
            </a:lvl4pPr>
            <a:lvl5pPr indent="-228600" lvl="4" marL="2286000" marR="0" rtl="0" algn="l">
              <a:spcBef>
                <a:spcPts val="0"/>
              </a:spcBef>
              <a:spcAft>
                <a:spcPts val="0"/>
              </a:spcAft>
              <a:buSzPts val="800"/>
              <a:buNone/>
              <a:defRPr b="0" i="0" sz="1000" u="none" cap="none" strike="noStrike">
                <a:latin typeface="Calibri"/>
                <a:ea typeface="Calibri"/>
                <a:cs typeface="Calibri"/>
                <a:sym typeface="Calibri"/>
              </a:defRPr>
            </a:lvl5pPr>
            <a:lvl6pPr indent="-228600" lvl="5" marL="2743200" marR="0" rtl="0" algn="l">
              <a:spcBef>
                <a:spcPts val="0"/>
              </a:spcBef>
              <a:spcAft>
                <a:spcPts val="0"/>
              </a:spcAft>
              <a:buSzPts val="800"/>
              <a:buNone/>
              <a:defRPr b="0" i="0" sz="1000" u="none" cap="none" strike="noStrike">
                <a:latin typeface="Calibri"/>
                <a:ea typeface="Calibri"/>
                <a:cs typeface="Calibri"/>
                <a:sym typeface="Calibri"/>
              </a:defRPr>
            </a:lvl6pPr>
            <a:lvl7pPr indent="-228600" lvl="6" marL="3200400" marR="0" rtl="0" algn="l">
              <a:spcBef>
                <a:spcPts val="0"/>
              </a:spcBef>
              <a:spcAft>
                <a:spcPts val="0"/>
              </a:spcAft>
              <a:buSzPts val="800"/>
              <a:buNone/>
              <a:defRPr b="0" i="0" sz="1000" u="none" cap="none" strike="noStrike">
                <a:latin typeface="Calibri"/>
                <a:ea typeface="Calibri"/>
                <a:cs typeface="Calibri"/>
                <a:sym typeface="Calibri"/>
              </a:defRPr>
            </a:lvl7pPr>
            <a:lvl8pPr indent="-228600" lvl="7" marL="3657600" marR="0" rtl="0" algn="l">
              <a:spcBef>
                <a:spcPts val="0"/>
              </a:spcBef>
              <a:spcAft>
                <a:spcPts val="0"/>
              </a:spcAft>
              <a:buSzPts val="800"/>
              <a:buNone/>
              <a:defRPr b="0" i="0" sz="1000" u="none" cap="none" strike="noStrike">
                <a:latin typeface="Calibri"/>
                <a:ea typeface="Calibri"/>
                <a:cs typeface="Calibri"/>
                <a:sym typeface="Calibri"/>
              </a:defRPr>
            </a:lvl8pPr>
            <a:lvl9pPr indent="-228600" lvl="8" marL="4114800" marR="0" rtl="0" algn="l">
              <a:spcBef>
                <a:spcPts val="0"/>
              </a:spcBef>
              <a:spcAft>
                <a:spcPts val="0"/>
              </a:spcAft>
              <a:buSzPts val="800"/>
              <a:buNone/>
              <a:defRPr b="0" i="0" sz="1000" u="none" cap="none" strike="noStrike">
                <a:latin typeface="Calibri"/>
                <a:ea typeface="Calibri"/>
                <a:cs typeface="Calibri"/>
                <a:sym typeface="Calibri"/>
              </a:defRPr>
            </a:lvl9pPr>
          </a:lstStyle>
          <a:p/>
        </p:txBody>
      </p:sp>
      <p:sp>
        <p:nvSpPr>
          <p:cNvPr id="39" name="Google Shape;39;p7"/>
          <p:cNvSpPr/>
          <p:nvPr/>
        </p:nvSpPr>
        <p:spPr>
          <a:xfrm>
            <a:off x="8172450" y="422194"/>
            <a:ext cx="975360" cy="135128"/>
          </a:xfrm>
          <a:custGeom>
            <a:rect b="b" l="l" r="r" t="t"/>
            <a:pathLst>
              <a:path extrusionOk="0" h="203200" w="6096000">
                <a:moveTo>
                  <a:pt x="0" y="203200"/>
                </a:moveTo>
                <a:lnTo>
                  <a:pt x="6096000" y="203200"/>
                </a:lnTo>
                <a:lnTo>
                  <a:pt x="6096000" y="0"/>
                </a:lnTo>
                <a:lnTo>
                  <a:pt x="0" y="0"/>
                </a:lnTo>
                <a:lnTo>
                  <a:pt x="0" y="203200"/>
                </a:lnTo>
                <a:close/>
              </a:path>
            </a:pathLst>
          </a:custGeom>
          <a:solidFill>
            <a:srgbClr val="D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0"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b="0" l="0" r="0" t="0"/>
          <a:stretch/>
        </p:blipFill>
        <p:spPr>
          <a:xfrm>
            <a:off x="3971925" y="2014538"/>
            <a:ext cx="1194239" cy="104324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4" name="Google Shape;44;p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1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8" name="Google Shape;48;p1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 name="Google Shape;4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1"/>
          <p:cNvSpPr txBox="1"/>
          <p:nvPr>
            <p:ph type="ctrTitle"/>
          </p:nvPr>
        </p:nvSpPr>
        <p:spPr>
          <a:xfrm>
            <a:off x="589325" y="194450"/>
            <a:ext cx="5360700" cy="3940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6400"/>
              <a:t>Pulse Amplitude Modulation</a:t>
            </a:r>
            <a:endParaRPr sz="6400"/>
          </a:p>
          <a:p>
            <a:pPr indent="0" lvl="0" marL="0" rtl="0" algn="l">
              <a:spcBef>
                <a:spcPts val="0"/>
              </a:spcBef>
              <a:spcAft>
                <a:spcPts val="0"/>
              </a:spcAft>
              <a:buNone/>
            </a:pPr>
            <a:r>
              <a:rPr lang="en" sz="6400"/>
              <a:t>(PAM) </a:t>
            </a:r>
            <a:endParaRPr sz="6400"/>
          </a:p>
        </p:txBody>
      </p:sp>
      <p:sp>
        <p:nvSpPr>
          <p:cNvPr id="55" name="Google Shape;55;p11"/>
          <p:cNvSpPr txBox="1"/>
          <p:nvPr>
            <p:ph idx="1" type="subTitle"/>
          </p:nvPr>
        </p:nvSpPr>
        <p:spPr>
          <a:xfrm>
            <a:off x="1084046" y="4543425"/>
            <a:ext cx="44775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Jenny Olander and Spencer Latimer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4486275" y="320041"/>
            <a:ext cx="34719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Power Spectrum</a:t>
            </a:r>
            <a:endParaRPr/>
          </a:p>
        </p:txBody>
      </p:sp>
      <p:sp>
        <p:nvSpPr>
          <p:cNvPr id="122" name="Google Shape;122;p20"/>
          <p:cNvSpPr txBox="1"/>
          <p:nvPr>
            <p:ph idx="1" type="body"/>
          </p:nvPr>
        </p:nvSpPr>
        <p:spPr>
          <a:xfrm>
            <a:off x="2000250" y="1015126"/>
            <a:ext cx="6657900" cy="369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Total Power in signal = Σ(x[n]^2)</a:t>
            </a:r>
            <a:endParaRPr sz="1600"/>
          </a:p>
          <a:p>
            <a:pPr indent="0" lvl="0" marL="0" rtl="0" algn="l">
              <a:spcBef>
                <a:spcPts val="0"/>
              </a:spcBef>
              <a:spcAft>
                <a:spcPts val="0"/>
              </a:spcAft>
              <a:buNone/>
            </a:pPr>
            <a:r>
              <a:rPr lang="en" sz="1600"/>
              <a:t>Total Power Pre-filtering: 7680 W</a:t>
            </a:r>
            <a:endParaRPr sz="1600"/>
          </a:p>
          <a:p>
            <a:pPr indent="0" lvl="0" marL="0" rtl="0" algn="l">
              <a:spcBef>
                <a:spcPts val="0"/>
              </a:spcBef>
              <a:spcAft>
                <a:spcPts val="0"/>
              </a:spcAft>
              <a:buNone/>
            </a:pPr>
            <a:r>
              <a:rPr lang="en" sz="1600"/>
              <a:t>Total Power Post-Filtering: 1331 W</a:t>
            </a:r>
            <a:endParaRPr sz="1600"/>
          </a:p>
          <a:p>
            <a:pPr indent="0" lvl="0" marL="0" rtl="0" algn="l">
              <a:spcBef>
                <a:spcPts val="0"/>
              </a:spcBef>
              <a:spcAft>
                <a:spcPts val="0"/>
              </a:spcAft>
              <a:buNone/>
            </a:pPr>
            <a:r>
              <a:rPr lang="en" sz="1600"/>
              <a:t>-Because it’s being transmitted in 1’s and -1’s instead int16 numbers, the spectrum won’t have peaks as expected. </a:t>
            </a:r>
            <a:endParaRPr sz="1600"/>
          </a:p>
          <a:p>
            <a:pPr indent="0" lvl="0" marL="0" rtl="0" algn="l">
              <a:spcBef>
                <a:spcPts val="0"/>
              </a:spcBef>
              <a:spcAft>
                <a:spcPts val="0"/>
              </a:spcAft>
              <a:buNone/>
            </a:pPr>
            <a:r>
              <a:rPr lang="en" sz="1600"/>
              <a:t>-Peaks will pop up as multiples of 4800, which was the original message frequency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3" name="Google Shape;123;p20"/>
          <p:cNvPicPr preferRelativeResize="0"/>
          <p:nvPr/>
        </p:nvPicPr>
        <p:blipFill>
          <a:blip r:embed="rId3">
            <a:alphaModFix/>
          </a:blip>
          <a:stretch>
            <a:fillRect/>
          </a:stretch>
        </p:blipFill>
        <p:spPr>
          <a:xfrm>
            <a:off x="5043948" y="2389150"/>
            <a:ext cx="3744323" cy="2325575"/>
          </a:xfrm>
          <a:prstGeom prst="rect">
            <a:avLst/>
          </a:prstGeom>
          <a:noFill/>
          <a:ln>
            <a:noFill/>
          </a:ln>
        </p:spPr>
      </p:pic>
      <p:pic>
        <p:nvPicPr>
          <p:cNvPr id="124" name="Google Shape;124;p20"/>
          <p:cNvPicPr preferRelativeResize="0"/>
          <p:nvPr/>
        </p:nvPicPr>
        <p:blipFill>
          <a:blip r:embed="rId4">
            <a:alphaModFix/>
          </a:blip>
          <a:stretch>
            <a:fillRect/>
          </a:stretch>
        </p:blipFill>
        <p:spPr>
          <a:xfrm>
            <a:off x="1296699" y="2389150"/>
            <a:ext cx="3747261" cy="2325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4486275" y="320041"/>
            <a:ext cx="34719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Effects of SNR on PAM</a:t>
            </a:r>
            <a:endParaRPr/>
          </a:p>
        </p:txBody>
      </p:sp>
      <p:sp>
        <p:nvSpPr>
          <p:cNvPr id="130" name="Google Shape;130;p21"/>
          <p:cNvSpPr txBox="1"/>
          <p:nvPr>
            <p:ph idx="1" type="body"/>
          </p:nvPr>
        </p:nvSpPr>
        <p:spPr>
          <a:xfrm>
            <a:off x="5485150" y="635825"/>
            <a:ext cx="3153900" cy="431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10</a:t>
            </a:r>
            <a:r>
              <a:rPr lang="en" sz="1600"/>
              <a:t>dB SNR, 0 bit errors</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800"/>
              <a:t>-3dB SNR, 0 bit errors</a:t>
            </a:r>
            <a:endParaRPr/>
          </a:p>
          <a:p>
            <a:pPr indent="0" lvl="0" marL="0" rtl="0" algn="l">
              <a:spcBef>
                <a:spcPts val="0"/>
              </a:spcBef>
              <a:spcAft>
                <a:spcPts val="0"/>
              </a:spcAft>
              <a:buNone/>
            </a:pPr>
            <a:r>
              <a:t/>
            </a:r>
            <a:endParaRPr sz="1600"/>
          </a:p>
        </p:txBody>
      </p:sp>
      <p:pic>
        <p:nvPicPr>
          <p:cNvPr id="131" name="Google Shape;131;p21"/>
          <p:cNvPicPr preferRelativeResize="0"/>
          <p:nvPr/>
        </p:nvPicPr>
        <p:blipFill>
          <a:blip r:embed="rId3">
            <a:alphaModFix/>
          </a:blip>
          <a:stretch>
            <a:fillRect/>
          </a:stretch>
        </p:blipFill>
        <p:spPr>
          <a:xfrm>
            <a:off x="1268950" y="168200"/>
            <a:ext cx="4178227" cy="2560376"/>
          </a:xfrm>
          <a:prstGeom prst="rect">
            <a:avLst/>
          </a:prstGeom>
          <a:noFill/>
          <a:ln>
            <a:noFill/>
          </a:ln>
        </p:spPr>
      </p:pic>
      <p:pic>
        <p:nvPicPr>
          <p:cNvPr id="132" name="Google Shape;132;p21"/>
          <p:cNvPicPr preferRelativeResize="0"/>
          <p:nvPr/>
        </p:nvPicPr>
        <p:blipFill>
          <a:blip r:embed="rId4">
            <a:alphaModFix/>
          </a:blip>
          <a:stretch>
            <a:fillRect/>
          </a:stretch>
        </p:blipFill>
        <p:spPr>
          <a:xfrm>
            <a:off x="1268950" y="2728575"/>
            <a:ext cx="4178227" cy="224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4486275" y="320041"/>
            <a:ext cx="34719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Effects of SNR on PAM Cont.</a:t>
            </a:r>
            <a:endParaRPr/>
          </a:p>
        </p:txBody>
      </p:sp>
      <p:sp>
        <p:nvSpPr>
          <p:cNvPr id="138" name="Google Shape;138;p22"/>
          <p:cNvSpPr txBox="1"/>
          <p:nvPr>
            <p:ph idx="1" type="body"/>
          </p:nvPr>
        </p:nvSpPr>
        <p:spPr>
          <a:xfrm>
            <a:off x="5418700" y="797150"/>
            <a:ext cx="3239400" cy="391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 sz="1600"/>
              <a:t>-6dB SNR, 700 (1/11 total) bit errors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9" name="Google Shape;139;p22"/>
          <p:cNvPicPr preferRelativeResize="0"/>
          <p:nvPr/>
        </p:nvPicPr>
        <p:blipFill>
          <a:blip r:embed="rId3">
            <a:alphaModFix/>
          </a:blip>
          <a:stretch>
            <a:fillRect/>
          </a:stretch>
        </p:blipFill>
        <p:spPr>
          <a:xfrm>
            <a:off x="1601038" y="797150"/>
            <a:ext cx="3688760" cy="2184798"/>
          </a:xfrm>
          <a:prstGeom prst="rect">
            <a:avLst/>
          </a:prstGeom>
          <a:noFill/>
          <a:ln>
            <a:noFill/>
          </a:ln>
        </p:spPr>
      </p:pic>
      <p:sp>
        <p:nvSpPr>
          <p:cNvPr id="140" name="Google Shape;140;p22"/>
          <p:cNvSpPr txBox="1"/>
          <p:nvPr/>
        </p:nvSpPr>
        <p:spPr>
          <a:xfrm>
            <a:off x="1689200" y="3150625"/>
            <a:ext cx="6747300" cy="16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Because 2-PAM uses two levels (either high (+1) or low (-1)) it’s highly resistant to white noise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Higher order PAM schemes, depending on types of quantization, suffer much more from SNR</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1743075" y="342900"/>
            <a:ext cx="62151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Embedded  Code Implementation</a:t>
            </a:r>
            <a:endParaRPr/>
          </a:p>
        </p:txBody>
      </p:sp>
      <p:sp>
        <p:nvSpPr>
          <p:cNvPr id="146" name="Google Shape;146;p23"/>
          <p:cNvSpPr txBox="1"/>
          <p:nvPr>
            <p:ph idx="1" type="body"/>
          </p:nvPr>
        </p:nvSpPr>
        <p:spPr>
          <a:xfrm>
            <a:off x="2000250" y="771526"/>
            <a:ext cx="6657900" cy="351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600"/>
              <a:t>“Transmission”</a:t>
            </a:r>
            <a:r>
              <a:rPr lang="en" sz="1600"/>
              <a:t>:</a:t>
            </a:r>
            <a:endParaRPr sz="1600"/>
          </a:p>
          <a:p>
            <a:pPr indent="-311150" lvl="0" marL="457200" rtl="0" algn="l">
              <a:spcBef>
                <a:spcPts val="0"/>
              </a:spcBef>
              <a:spcAft>
                <a:spcPts val="0"/>
              </a:spcAft>
              <a:buClr>
                <a:schemeClr val="dk1"/>
              </a:buClr>
              <a:buSzPts val="1300"/>
              <a:buChar char="●"/>
            </a:pPr>
            <a:r>
              <a:rPr lang="en" sz="1300">
                <a:solidFill>
                  <a:schemeClr val="dk1"/>
                </a:solidFill>
              </a:rPr>
              <a:t>All Numbers in Q15 format</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Convert each Int16 into 16 Int16s, either 1 or 0 (bit extraction)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Convert each Bit into a PAM symbol (either 1 or -1)</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Used 1000 and -1000 because of filter attenuation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Upsampled by 10</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7680 total samples (48*16*10)</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Filter with raised cosine to modulate</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61 taps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Add noise to simulate transmission medium</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600"/>
              <a:t>“Receiving”:</a:t>
            </a:r>
            <a:endParaRPr sz="1600"/>
          </a:p>
          <a:p>
            <a:pPr indent="-311150" lvl="0" marL="457200" rtl="0" algn="l">
              <a:spcBef>
                <a:spcPts val="0"/>
              </a:spcBef>
              <a:spcAft>
                <a:spcPts val="0"/>
              </a:spcAft>
              <a:buClr>
                <a:schemeClr val="dk1"/>
              </a:buClr>
              <a:buSzPts val="1300"/>
              <a:buChar char="●"/>
            </a:pPr>
            <a:r>
              <a:rPr lang="en" sz="1300">
                <a:solidFill>
                  <a:schemeClr val="dk1"/>
                </a:solidFill>
              </a:rPr>
              <a:t>Filter with exact same raised cosine to demodulate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Downsample and convert symbols to 1s and 0s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Accounting for total filter delay of 60 samples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Reconstruct original numbers</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1743075" y="342900"/>
            <a:ext cx="62151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Embedded Code Results</a:t>
            </a:r>
            <a:endParaRPr/>
          </a:p>
        </p:txBody>
      </p:sp>
      <p:sp>
        <p:nvSpPr>
          <p:cNvPr id="152" name="Google Shape;152;p24"/>
          <p:cNvSpPr txBox="1"/>
          <p:nvPr>
            <p:ph idx="1" type="body"/>
          </p:nvPr>
        </p:nvSpPr>
        <p:spPr>
          <a:xfrm>
            <a:off x="2000250" y="771526"/>
            <a:ext cx="6657900" cy="351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Embedded Code Info</a:t>
            </a:r>
            <a:r>
              <a:rPr lang="en" sz="1800"/>
              <a:t>:</a:t>
            </a:r>
            <a:endParaRPr sz="1800"/>
          </a:p>
          <a:p>
            <a:pPr indent="-323850" lvl="0" marL="457200" rtl="0" algn="l">
              <a:spcBef>
                <a:spcPts val="0"/>
              </a:spcBef>
              <a:spcAft>
                <a:spcPts val="0"/>
              </a:spcAft>
              <a:buClr>
                <a:schemeClr val="dk1"/>
              </a:buClr>
              <a:buSzPts val="1500"/>
              <a:buChar char="●"/>
            </a:pPr>
            <a:r>
              <a:rPr lang="en" sz="1500">
                <a:solidFill>
                  <a:schemeClr val="dk1"/>
                </a:solidFill>
              </a:rPr>
              <a:t>Timing:</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Tx and Rx timing are nearly identical</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1.3 mS for each according to O-Scope Captures</a:t>
            </a:r>
            <a:endParaRPr sz="1500">
              <a:solidFill>
                <a:schemeClr val="dk1"/>
              </a:solidFill>
            </a:endParaRPr>
          </a:p>
          <a:p>
            <a:pPr indent="-323850" lvl="2" marL="1371600" rtl="0" algn="l">
              <a:spcBef>
                <a:spcPts val="0"/>
              </a:spcBef>
              <a:spcAft>
                <a:spcPts val="0"/>
              </a:spcAft>
              <a:buClr>
                <a:schemeClr val="dk1"/>
              </a:buClr>
              <a:buSzPts val="1500"/>
              <a:buChar char="■"/>
            </a:pPr>
            <a:r>
              <a:rPr lang="en" sz="1500">
                <a:solidFill>
                  <a:schemeClr val="dk1"/>
                </a:solidFill>
              </a:rPr>
              <a:t>~37,000 Bits per Second. Well above 4,800</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No BIOS used</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For demonstration Purposes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With proper electronics, BIOS would likely be highly useful</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Noise Generation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randn() used for noise</a:t>
            </a:r>
            <a:endParaRPr sz="1500">
              <a:solidFill>
                <a:schemeClr val="dk1"/>
              </a:solidFill>
            </a:endParaRPr>
          </a:p>
          <a:p>
            <a:pPr indent="-323850" lvl="2" marL="1371600" rtl="0" algn="l">
              <a:spcBef>
                <a:spcPts val="0"/>
              </a:spcBef>
              <a:spcAft>
                <a:spcPts val="0"/>
              </a:spcAft>
              <a:buClr>
                <a:schemeClr val="dk1"/>
              </a:buClr>
              <a:buSzPts val="1500"/>
              <a:buChar char="■"/>
            </a:pPr>
            <a:r>
              <a:rPr lang="en" sz="1500">
                <a:solidFill>
                  <a:schemeClr val="dk1"/>
                </a:solidFill>
              </a:rPr>
              <a:t>Uniform RV instead of Gaussian</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SNR input to determine noise level</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1743075" y="342900"/>
            <a:ext cx="62151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sp>
        <p:nvSpPr>
          <p:cNvPr id="158" name="Google Shape;158;p25"/>
          <p:cNvSpPr txBox="1"/>
          <p:nvPr>
            <p:ph idx="1" type="body"/>
          </p:nvPr>
        </p:nvSpPr>
        <p:spPr>
          <a:xfrm>
            <a:off x="2000250" y="771526"/>
            <a:ext cx="6657900" cy="351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Demo Time!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4486275" y="320041"/>
            <a:ext cx="34719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sp>
        <p:nvSpPr>
          <p:cNvPr id="164" name="Google Shape;164;p26"/>
          <p:cNvSpPr txBox="1"/>
          <p:nvPr>
            <p:ph idx="1" type="body"/>
          </p:nvPr>
        </p:nvSpPr>
        <p:spPr>
          <a:xfrm>
            <a:off x="2000250" y="1015126"/>
            <a:ext cx="6657900" cy="369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2"/>
          <p:cNvSpPr txBox="1"/>
          <p:nvPr>
            <p:ph type="title"/>
          </p:nvPr>
        </p:nvSpPr>
        <p:spPr>
          <a:xfrm>
            <a:off x="1743075" y="342900"/>
            <a:ext cx="62151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Introduction</a:t>
            </a:r>
            <a:endParaRPr/>
          </a:p>
        </p:txBody>
      </p:sp>
      <p:sp>
        <p:nvSpPr>
          <p:cNvPr id="61" name="Google Shape;61;p12"/>
          <p:cNvSpPr txBox="1"/>
          <p:nvPr>
            <p:ph idx="1" type="body"/>
          </p:nvPr>
        </p:nvSpPr>
        <p:spPr>
          <a:xfrm>
            <a:off x="2000250" y="771526"/>
            <a:ext cx="6657900" cy="351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en" sz="1600"/>
              <a:t>Will cover modulation, PAM, and then it’s different implementations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Analog and digital communication is crucial in todays world</a:t>
            </a:r>
            <a:endParaRPr sz="1600"/>
          </a:p>
          <a:p>
            <a:pPr indent="-311150" lvl="0" marL="914400" rtl="0" algn="l">
              <a:spcBef>
                <a:spcPts val="0"/>
              </a:spcBef>
              <a:spcAft>
                <a:spcPts val="0"/>
              </a:spcAft>
              <a:buClr>
                <a:schemeClr val="dk1"/>
              </a:buClr>
              <a:buSzPts val="1300"/>
              <a:buChar char="●"/>
            </a:pPr>
            <a:r>
              <a:rPr lang="en" sz="1300">
                <a:solidFill>
                  <a:schemeClr val="dk1"/>
                </a:solidFill>
              </a:rPr>
              <a:t>Used everywhere from 5g to ethernet to simple circuit board connections</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Trillions of bytes transferred every single day </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Requires low bit-rate errors and fast speeds</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Highly tested and simulated new methods before full launch</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Different communication methods used based on different factors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600"/>
              <a:t>PAM (Pulse Amplitude Modulation)</a:t>
            </a:r>
            <a:endParaRPr sz="1600"/>
          </a:p>
          <a:p>
            <a:pPr indent="-311150" lvl="0" marL="914400" rtl="0" algn="l">
              <a:spcBef>
                <a:spcPts val="0"/>
              </a:spcBef>
              <a:spcAft>
                <a:spcPts val="0"/>
              </a:spcAft>
              <a:buClr>
                <a:schemeClr val="dk1"/>
              </a:buClr>
              <a:buSzPts val="1300"/>
              <a:buChar char="●"/>
            </a:pPr>
            <a:r>
              <a:rPr lang="en" sz="1300">
                <a:solidFill>
                  <a:schemeClr val="dk1"/>
                </a:solidFill>
              </a:rPr>
              <a:t>Digital Communication Scheme</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Less susceptible to noise corruption than analog coms (AM/FM)</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Allows for relatively easy encryption</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137160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title"/>
          </p:nvPr>
        </p:nvSpPr>
        <p:spPr>
          <a:xfrm>
            <a:off x="4486275" y="320041"/>
            <a:ext cx="34719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Terms and Definitions</a:t>
            </a:r>
            <a:endParaRPr/>
          </a:p>
        </p:txBody>
      </p:sp>
      <p:sp>
        <p:nvSpPr>
          <p:cNvPr id="67" name="Google Shape;67;p13"/>
          <p:cNvSpPr txBox="1"/>
          <p:nvPr>
            <p:ph idx="1" type="body"/>
          </p:nvPr>
        </p:nvSpPr>
        <p:spPr>
          <a:xfrm>
            <a:off x="2000250" y="979406"/>
            <a:ext cx="6657900" cy="37356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rgbClr val="D00000"/>
                </a:solidFill>
              </a:rPr>
              <a:t>Terminology</a:t>
            </a:r>
            <a:r>
              <a:rPr lang="en">
                <a:solidFill>
                  <a:srgbClr val="D00000"/>
                </a:solidFill>
              </a:rPr>
              <a:t> Refresher:</a:t>
            </a:r>
            <a:endParaRPr sz="1600">
              <a:solidFill>
                <a:srgbClr val="D00000"/>
              </a:solidFill>
            </a:endParaRPr>
          </a:p>
          <a:p>
            <a:pPr indent="-330200" lvl="0" marL="457200" rtl="0" algn="l">
              <a:spcBef>
                <a:spcPts val="0"/>
              </a:spcBef>
              <a:spcAft>
                <a:spcPts val="0"/>
              </a:spcAft>
              <a:buSzPts val="1600"/>
              <a:buChar char="●"/>
            </a:pPr>
            <a:r>
              <a:rPr lang="en" sz="1600"/>
              <a:t>Modulation: </a:t>
            </a:r>
            <a:endParaRPr sz="1600"/>
          </a:p>
          <a:p>
            <a:pPr indent="-311150" lvl="1" marL="914400" rtl="0" algn="l">
              <a:spcBef>
                <a:spcPts val="0"/>
              </a:spcBef>
              <a:spcAft>
                <a:spcPts val="0"/>
              </a:spcAft>
              <a:buSzPts val="1300"/>
              <a:buChar char="○"/>
            </a:pPr>
            <a:r>
              <a:rPr lang="en" sz="1300"/>
              <a:t>Applies changes in amplitude, frequency, and phase to carrier wave based on message signal</a:t>
            </a:r>
            <a:endParaRPr sz="1300"/>
          </a:p>
          <a:p>
            <a:pPr indent="-311150" lvl="1" marL="914400" rtl="0" algn="l">
              <a:spcBef>
                <a:spcPts val="0"/>
              </a:spcBef>
              <a:spcAft>
                <a:spcPts val="0"/>
              </a:spcAft>
              <a:buSzPts val="1300"/>
              <a:buChar char="○"/>
            </a:pPr>
            <a:r>
              <a:rPr lang="en" sz="1300"/>
              <a:t>Carrier waveform is of much higher frequency than message signal</a:t>
            </a:r>
            <a:endParaRPr sz="1300"/>
          </a:p>
          <a:p>
            <a:pPr indent="-330200" lvl="0" marL="457200" rtl="0" algn="l">
              <a:spcBef>
                <a:spcPts val="0"/>
              </a:spcBef>
              <a:spcAft>
                <a:spcPts val="0"/>
              </a:spcAft>
              <a:buSzPts val="1600"/>
              <a:buChar char="●"/>
            </a:pPr>
            <a:r>
              <a:rPr lang="en" sz="1600"/>
              <a:t>Channel </a:t>
            </a:r>
            <a:r>
              <a:rPr lang="en" sz="1600"/>
              <a:t>Bandwidth: </a:t>
            </a:r>
            <a:endParaRPr sz="1600"/>
          </a:p>
          <a:p>
            <a:pPr indent="-311150" lvl="1" marL="914400" rtl="0" algn="l">
              <a:spcBef>
                <a:spcPts val="0"/>
              </a:spcBef>
              <a:spcAft>
                <a:spcPts val="0"/>
              </a:spcAft>
              <a:buSzPts val="1300"/>
              <a:buChar char="○"/>
            </a:pPr>
            <a:r>
              <a:rPr lang="en" sz="1300"/>
              <a:t>Range of frequencies that channel will accept</a:t>
            </a:r>
            <a:endParaRPr sz="1300"/>
          </a:p>
          <a:p>
            <a:pPr indent="-330200" lvl="0" marL="457200" rtl="0" algn="l">
              <a:spcBef>
                <a:spcPts val="0"/>
              </a:spcBef>
              <a:spcAft>
                <a:spcPts val="0"/>
              </a:spcAft>
              <a:buSzPts val="1600"/>
              <a:buChar char="●"/>
            </a:pPr>
            <a:r>
              <a:rPr lang="en" sz="1600"/>
              <a:t>SNR :</a:t>
            </a:r>
            <a:endParaRPr sz="1600"/>
          </a:p>
          <a:p>
            <a:pPr indent="-311150" lvl="1" marL="914400" rtl="0" algn="l">
              <a:spcBef>
                <a:spcPts val="0"/>
              </a:spcBef>
              <a:spcAft>
                <a:spcPts val="0"/>
              </a:spcAft>
              <a:buSzPts val="1300"/>
              <a:buChar char="○"/>
            </a:pPr>
            <a:r>
              <a:rPr lang="en" sz="1300"/>
              <a:t>Signal to Noise Ratio, done through power of signal/noise in dB</a:t>
            </a:r>
            <a:endParaRPr sz="1300"/>
          </a:p>
          <a:p>
            <a:pPr indent="-330200" lvl="0" marL="457200" rtl="0" algn="l">
              <a:spcBef>
                <a:spcPts val="0"/>
              </a:spcBef>
              <a:spcAft>
                <a:spcPts val="0"/>
              </a:spcAft>
              <a:buSzPts val="1600"/>
              <a:buChar char="●"/>
            </a:pPr>
            <a:r>
              <a:rPr lang="en" sz="1600"/>
              <a:t>White Noise:</a:t>
            </a:r>
            <a:endParaRPr sz="1600"/>
          </a:p>
          <a:p>
            <a:pPr indent="-311150" lvl="1" marL="914400" rtl="0" algn="l">
              <a:spcBef>
                <a:spcPts val="0"/>
              </a:spcBef>
              <a:spcAft>
                <a:spcPts val="0"/>
              </a:spcAft>
              <a:buSzPts val="1300"/>
              <a:buChar char="○"/>
            </a:pPr>
            <a:r>
              <a:rPr lang="en" sz="1300"/>
              <a:t>Completely Random Noise, straight line at some dB magnitude in frequency domain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1743075" y="342900"/>
            <a:ext cx="62151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Modulation</a:t>
            </a:r>
            <a:endParaRPr/>
          </a:p>
        </p:txBody>
      </p:sp>
      <p:sp>
        <p:nvSpPr>
          <p:cNvPr id="73" name="Google Shape;73;p14"/>
          <p:cNvSpPr txBox="1"/>
          <p:nvPr>
            <p:ph idx="1" type="body"/>
          </p:nvPr>
        </p:nvSpPr>
        <p:spPr>
          <a:xfrm>
            <a:off x="2000250" y="1584800"/>
            <a:ext cx="6657900" cy="269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rPr lang="en" sz="1600"/>
              <a:t>Purpose of Modulation:</a:t>
            </a:r>
            <a:endParaRPr sz="1600"/>
          </a:p>
          <a:p>
            <a:pPr indent="-311150" lvl="0" marL="914400" rtl="0" algn="l">
              <a:spcBef>
                <a:spcPts val="0"/>
              </a:spcBef>
              <a:spcAft>
                <a:spcPts val="0"/>
              </a:spcAft>
              <a:buClr>
                <a:schemeClr val="dk1"/>
              </a:buClr>
              <a:buSzPts val="1300"/>
              <a:buChar char="●"/>
            </a:pPr>
            <a:r>
              <a:rPr lang="en" sz="1300">
                <a:solidFill>
                  <a:schemeClr val="dk1"/>
                </a:solidFill>
              </a:rPr>
              <a:t>Increases bandwidth of transmitted signal</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Optimizes signal for channel pass-band frequencies</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Decreases amount of noise from channel</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Reduction of </a:t>
            </a:r>
            <a:r>
              <a:rPr lang="en" sz="1300">
                <a:solidFill>
                  <a:schemeClr val="dk1"/>
                </a:solidFill>
              </a:rPr>
              <a:t>physical circuits (aka antennas, vias/trace widths/board height)</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Easier Multiplexing of signals (needed for video data transmission)</a:t>
            </a:r>
            <a:endParaRPr sz="1300">
              <a:solidFill>
                <a:schemeClr val="dk1"/>
              </a:solidFill>
            </a:endParaRPr>
          </a:p>
          <a:p>
            <a:pPr indent="0" lvl="0" marL="0" rtl="0" algn="l">
              <a:spcBef>
                <a:spcPts val="0"/>
              </a:spcBef>
              <a:spcAft>
                <a:spcPts val="0"/>
              </a:spcAft>
              <a:buNone/>
            </a:pPr>
            <a:r>
              <a:t/>
            </a:r>
            <a:endParaRPr sz="1900"/>
          </a:p>
          <a:p>
            <a:pPr indent="0" lvl="0" marL="0" rtl="0" algn="l">
              <a:spcBef>
                <a:spcPts val="0"/>
              </a:spcBef>
              <a:spcAft>
                <a:spcPts val="0"/>
              </a:spcAft>
              <a:buNone/>
            </a:pPr>
            <a:r>
              <a:rPr lang="en" sz="1600"/>
              <a:t>Message Frequency: </a:t>
            </a:r>
            <a:r>
              <a:rPr lang="en" sz="1300">
                <a:solidFill>
                  <a:schemeClr val="dk1"/>
                </a:solidFill>
              </a:rPr>
              <a:t>Frequency of message signal</a:t>
            </a:r>
            <a:endParaRPr sz="1000">
              <a:solidFill>
                <a:schemeClr val="dk1"/>
              </a:solidFill>
            </a:endParaRPr>
          </a:p>
          <a:p>
            <a:pPr indent="0" lvl="0" marL="0" rtl="0" algn="l">
              <a:spcBef>
                <a:spcPts val="0"/>
              </a:spcBef>
              <a:spcAft>
                <a:spcPts val="0"/>
              </a:spcAft>
              <a:buNone/>
            </a:pPr>
            <a:r>
              <a:rPr lang="en" sz="1600"/>
              <a:t>Carrier Frequency: </a:t>
            </a:r>
            <a:r>
              <a:rPr lang="en" sz="1300">
                <a:solidFill>
                  <a:schemeClr val="dk1"/>
                </a:solidFill>
              </a:rPr>
              <a:t>Frequency of carrier</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In frequency-division multiplexing, bandwidth of channel can be separated into frequency bands such that each channel can have multiple messages communicating at the same time on different frequencies, which shows the need of the higher frequency carrier wave/modulation</a:t>
            </a:r>
            <a:endParaRPr sz="1300">
              <a:solidFill>
                <a:schemeClr val="dk1"/>
              </a:solidFill>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pic>
        <p:nvPicPr>
          <p:cNvPr id="74" name="Google Shape;74;p14"/>
          <p:cNvPicPr preferRelativeResize="0"/>
          <p:nvPr/>
        </p:nvPicPr>
        <p:blipFill>
          <a:blip r:embed="rId3">
            <a:alphaModFix/>
          </a:blip>
          <a:stretch>
            <a:fillRect/>
          </a:stretch>
        </p:blipFill>
        <p:spPr>
          <a:xfrm>
            <a:off x="2000250" y="380900"/>
            <a:ext cx="4547748" cy="1085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1800000" y="342925"/>
            <a:ext cx="62151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2-PAM </a:t>
            </a:r>
            <a:endParaRPr/>
          </a:p>
        </p:txBody>
      </p:sp>
      <p:sp>
        <p:nvSpPr>
          <p:cNvPr id="80" name="Google Shape;80;p15"/>
          <p:cNvSpPr txBox="1"/>
          <p:nvPr>
            <p:ph idx="1" type="body"/>
          </p:nvPr>
        </p:nvSpPr>
        <p:spPr>
          <a:xfrm>
            <a:off x="1743075" y="771525"/>
            <a:ext cx="6915000" cy="4068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Modulator: </a:t>
            </a:r>
            <a:r>
              <a:rPr lang="en" sz="1300">
                <a:solidFill>
                  <a:schemeClr val="dk1"/>
                </a:solidFill>
              </a:rPr>
              <a:t>Upscales message frequency from 4.8k to 48k (</a:t>
            </a:r>
            <a:r>
              <a:rPr lang="en" sz="1300">
                <a:solidFill>
                  <a:schemeClr val="dk1"/>
                </a:solidFill>
              </a:rPr>
              <a:t>zero pads</a:t>
            </a:r>
            <a:r>
              <a:rPr lang="en" sz="1300">
                <a:solidFill>
                  <a:schemeClr val="dk1"/>
                </a:solidFill>
              </a:rPr>
              <a:t> 9 bits for every 1 data bit)</a:t>
            </a:r>
            <a:endParaRPr sz="1300">
              <a:solidFill>
                <a:schemeClr val="dk1"/>
              </a:solidFill>
            </a:endParaRPr>
          </a:p>
          <a:p>
            <a:pPr indent="0" lvl="0" marL="0" rtl="0" algn="l">
              <a:spcBef>
                <a:spcPts val="0"/>
              </a:spcBef>
              <a:spcAft>
                <a:spcPts val="0"/>
              </a:spcAft>
              <a:buNone/>
            </a:pPr>
            <a:r>
              <a:rPr lang="en" sz="1600"/>
              <a:t>Pulse Shaping Filter: </a:t>
            </a:r>
            <a:r>
              <a:rPr lang="en" sz="1300">
                <a:solidFill>
                  <a:schemeClr val="dk1"/>
                </a:solidFill>
              </a:rPr>
              <a:t>converts digital signals to an equivalent analog waveform</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Digital signals have infinite bandwidth, but channels often </a:t>
            </a:r>
            <a:r>
              <a:rPr lang="en" sz="1300">
                <a:solidFill>
                  <a:schemeClr val="dk1"/>
                </a:solidFill>
              </a:rPr>
              <a:t>don't</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When sending over digital data, if the channel is long, </a:t>
            </a:r>
            <a:r>
              <a:rPr lang="en" sz="1300">
                <a:solidFill>
                  <a:schemeClr val="dk1"/>
                </a:solidFill>
              </a:rPr>
              <a:t>signal</a:t>
            </a:r>
            <a:r>
              <a:rPr lang="en" sz="1300">
                <a:solidFill>
                  <a:schemeClr val="dk1"/>
                </a:solidFill>
              </a:rPr>
              <a:t> will be distorted</a:t>
            </a:r>
            <a:endParaRPr sz="1300">
              <a:solidFill>
                <a:schemeClr val="dk1"/>
              </a:solidFill>
            </a:endParaRPr>
          </a:p>
          <a:p>
            <a:pPr indent="0" lvl="0" marL="0" rtl="0" algn="l">
              <a:spcBef>
                <a:spcPts val="0"/>
              </a:spcBef>
              <a:spcAft>
                <a:spcPts val="0"/>
              </a:spcAft>
              <a:buNone/>
            </a:pPr>
            <a:r>
              <a:rPr lang="en" sz="1600">
                <a:solidFill>
                  <a:srgbClr val="D00000"/>
                </a:solidFill>
              </a:rPr>
              <a:t>Matched Filter: </a:t>
            </a:r>
            <a:r>
              <a:rPr lang="en" sz="1300">
                <a:solidFill>
                  <a:schemeClr val="dk1"/>
                </a:solidFill>
              </a:rPr>
              <a:t>helps to remove noise/improve SNR from channel </a:t>
            </a:r>
            <a:endParaRPr sz="1300">
              <a:solidFill>
                <a:schemeClr val="dk1"/>
              </a:solidFill>
            </a:endParaRPr>
          </a:p>
          <a:p>
            <a:pPr indent="0" lvl="0" marL="0" rtl="0" algn="l">
              <a:spcBef>
                <a:spcPts val="0"/>
              </a:spcBef>
              <a:spcAft>
                <a:spcPts val="0"/>
              </a:spcAft>
              <a:buNone/>
            </a:pPr>
            <a:r>
              <a:rPr lang="en" sz="1600">
                <a:solidFill>
                  <a:srgbClr val="D00000"/>
                </a:solidFill>
              </a:rPr>
              <a:t>Demodulator: </a:t>
            </a:r>
            <a:r>
              <a:rPr lang="en" sz="1300">
                <a:solidFill>
                  <a:schemeClr val="dk1"/>
                </a:solidFill>
              </a:rPr>
              <a:t>removes zero-pads/</a:t>
            </a:r>
            <a:r>
              <a:rPr lang="en" sz="1300">
                <a:solidFill>
                  <a:schemeClr val="dk1"/>
                </a:solidFill>
              </a:rPr>
              <a:t>downsampled</a:t>
            </a:r>
            <a:r>
              <a:rPr lang="en" sz="1300">
                <a:solidFill>
                  <a:schemeClr val="dk1"/>
                </a:solidFill>
              </a:rPr>
              <a:t> down back to 4.8k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		 </a:t>
            </a:r>
            <a:endParaRPr sz="13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300"/>
              <a:t>2-</a:t>
            </a:r>
            <a:r>
              <a:rPr lang="en" sz="1300">
                <a:solidFill>
                  <a:srgbClr val="D00000"/>
                </a:solidFill>
              </a:rPr>
              <a:t>PAM</a:t>
            </a:r>
            <a:r>
              <a:rPr lang="en" sz="1300">
                <a:solidFill>
                  <a:schemeClr val="dk1"/>
                </a:solidFill>
              </a:rPr>
              <a:t> used in GDDR6, 10BASE-T ethernet, and DSL systems</a:t>
            </a:r>
            <a:endParaRPr sz="13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81" name="Google Shape;81;p15"/>
          <p:cNvPicPr preferRelativeResize="0"/>
          <p:nvPr/>
        </p:nvPicPr>
        <p:blipFill>
          <a:blip r:embed="rId3">
            <a:alphaModFix/>
          </a:blip>
          <a:stretch>
            <a:fillRect/>
          </a:stretch>
        </p:blipFill>
        <p:spPr>
          <a:xfrm>
            <a:off x="5037750" y="2278051"/>
            <a:ext cx="3346350" cy="1911751"/>
          </a:xfrm>
          <a:prstGeom prst="rect">
            <a:avLst/>
          </a:prstGeom>
          <a:noFill/>
          <a:ln>
            <a:noFill/>
          </a:ln>
        </p:spPr>
      </p:pic>
      <p:pic>
        <p:nvPicPr>
          <p:cNvPr id="82" name="Google Shape;82;p15"/>
          <p:cNvPicPr preferRelativeResize="0"/>
          <p:nvPr/>
        </p:nvPicPr>
        <p:blipFill>
          <a:blip r:embed="rId4">
            <a:alphaModFix/>
          </a:blip>
          <a:stretch>
            <a:fillRect/>
          </a:stretch>
        </p:blipFill>
        <p:spPr>
          <a:xfrm>
            <a:off x="1743075" y="2307300"/>
            <a:ext cx="3294682" cy="1853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4486275" y="320041"/>
            <a:ext cx="34719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Higher Order PAM Schemes </a:t>
            </a:r>
            <a:endParaRPr/>
          </a:p>
        </p:txBody>
      </p:sp>
      <p:sp>
        <p:nvSpPr>
          <p:cNvPr id="88" name="Google Shape;88;p16"/>
          <p:cNvSpPr txBox="1"/>
          <p:nvPr>
            <p:ph idx="1" type="body"/>
          </p:nvPr>
        </p:nvSpPr>
        <p:spPr>
          <a:xfrm>
            <a:off x="1248750" y="582300"/>
            <a:ext cx="3054900" cy="397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PAM can also represent more bits for each data symbol</a:t>
            </a:r>
            <a:endParaRPr sz="1600"/>
          </a:p>
          <a:p>
            <a:pPr indent="-311150" lvl="0" marL="914400" rtl="0" algn="l">
              <a:spcBef>
                <a:spcPts val="0"/>
              </a:spcBef>
              <a:spcAft>
                <a:spcPts val="0"/>
              </a:spcAft>
              <a:buClr>
                <a:schemeClr val="lt1"/>
              </a:buClr>
              <a:buSzPts val="1300"/>
              <a:buChar char="●"/>
            </a:pPr>
            <a:r>
              <a:rPr lang="en" sz="1300"/>
              <a:t>M-PAM represents log2(M) bits</a:t>
            </a:r>
            <a:endParaRPr sz="1300"/>
          </a:p>
          <a:p>
            <a:pPr indent="-311150" lvl="0" marL="914400" rtl="0" algn="l">
              <a:spcBef>
                <a:spcPts val="0"/>
              </a:spcBef>
              <a:spcAft>
                <a:spcPts val="0"/>
              </a:spcAft>
              <a:buClr>
                <a:schemeClr val="lt1"/>
              </a:buClr>
              <a:buSzPts val="1300"/>
              <a:buChar char="●"/>
            </a:pPr>
            <a:r>
              <a:rPr lang="en" sz="1300"/>
              <a:t>2-PAM represents 1 bit, 4-PAM represents 2 bits, 16 PAM represents 4 bits</a:t>
            </a:r>
            <a:endParaRPr sz="1300"/>
          </a:p>
          <a:p>
            <a:pPr indent="-311150" lvl="0" marL="914400" rtl="0" algn="l">
              <a:spcBef>
                <a:spcPts val="0"/>
              </a:spcBef>
              <a:spcAft>
                <a:spcPts val="0"/>
              </a:spcAft>
              <a:buClr>
                <a:schemeClr val="lt1"/>
              </a:buClr>
              <a:buSzPts val="1300"/>
              <a:buChar char="●"/>
            </a:pPr>
            <a:r>
              <a:rPr lang="en" sz="1300"/>
              <a:t>Given the same channel bandwidth, 16-PAM can send 4x the bits/sec as 2-PAM</a:t>
            </a:r>
            <a:endParaRPr sz="1300"/>
          </a:p>
          <a:p>
            <a:pPr indent="-311150" lvl="0" marL="914400" rtl="0" algn="l">
              <a:spcBef>
                <a:spcPts val="0"/>
              </a:spcBef>
              <a:spcAft>
                <a:spcPts val="0"/>
              </a:spcAft>
              <a:buClr>
                <a:schemeClr val="lt1"/>
              </a:buClr>
              <a:buSzPts val="1300"/>
              <a:buChar char="●"/>
            </a:pPr>
            <a:r>
              <a:rPr lang="en" sz="1300"/>
              <a:t>As modulation order goes higher, there is a higher bit-error rate as well as a generally consuming more power in the same amount of time as well</a:t>
            </a:r>
            <a:endParaRPr sz="1300"/>
          </a:p>
          <a:p>
            <a:pPr indent="0" lvl="0" marL="914400" rtl="0" algn="l">
              <a:spcBef>
                <a:spcPts val="0"/>
              </a:spcBef>
              <a:spcAft>
                <a:spcPts val="0"/>
              </a:spcAft>
              <a:buNone/>
            </a:pPr>
            <a:r>
              <a:t/>
            </a:r>
            <a:endParaRPr sz="1300"/>
          </a:p>
          <a:p>
            <a:pPr indent="0" lvl="0" marL="0" rtl="0" algn="l">
              <a:spcBef>
                <a:spcPts val="0"/>
              </a:spcBef>
              <a:spcAft>
                <a:spcPts val="0"/>
              </a:spcAft>
              <a:buNone/>
            </a:pPr>
            <a:r>
              <a:rPr lang="en" sz="1300">
                <a:highlight>
                  <a:schemeClr val="dk1"/>
                </a:highlight>
              </a:rPr>
              <a:t>3-</a:t>
            </a:r>
            <a:r>
              <a:rPr lang="en" sz="1300">
                <a:highlight>
                  <a:schemeClr val="dk1"/>
                </a:highlight>
              </a:rPr>
              <a:t>PAM</a:t>
            </a:r>
            <a:r>
              <a:rPr lang="en" sz="1300"/>
              <a:t> used in USB4, 100BASE-T4 ethernet, GDDR7. </a:t>
            </a:r>
            <a:r>
              <a:rPr lang="en" sz="1300">
                <a:highlight>
                  <a:schemeClr val="dk1"/>
                </a:highlight>
              </a:rPr>
              <a:t>4-PAM</a:t>
            </a:r>
            <a:r>
              <a:rPr lang="en" sz="1300"/>
              <a:t> used in GDDR6X, 200 gigabit ethernet, PCI express 6.0.</a:t>
            </a:r>
            <a:endParaRPr sz="1300"/>
          </a:p>
          <a:p>
            <a:pPr indent="0" lvl="0" marL="0" rtl="0" algn="l">
              <a:spcBef>
                <a:spcPts val="0"/>
              </a:spcBef>
              <a:spcAft>
                <a:spcPts val="0"/>
              </a:spcAft>
              <a:buNone/>
            </a:pPr>
            <a:r>
              <a:t/>
            </a:r>
            <a:endParaRPr sz="1300"/>
          </a:p>
        </p:txBody>
      </p:sp>
      <p:pic>
        <p:nvPicPr>
          <p:cNvPr id="89" name="Google Shape;89;p16"/>
          <p:cNvPicPr preferRelativeResize="0"/>
          <p:nvPr/>
        </p:nvPicPr>
        <p:blipFill>
          <a:blip r:embed="rId3">
            <a:alphaModFix/>
          </a:blip>
          <a:stretch>
            <a:fillRect/>
          </a:stretch>
        </p:blipFill>
        <p:spPr>
          <a:xfrm>
            <a:off x="4366825" y="724450"/>
            <a:ext cx="4561674" cy="3209826"/>
          </a:xfrm>
          <a:prstGeom prst="rect">
            <a:avLst/>
          </a:prstGeom>
          <a:noFill/>
          <a:ln>
            <a:noFill/>
          </a:ln>
        </p:spPr>
      </p:pic>
      <p:sp>
        <p:nvSpPr>
          <p:cNvPr id="90" name="Google Shape;90;p16"/>
          <p:cNvSpPr txBox="1"/>
          <p:nvPr/>
        </p:nvSpPr>
        <p:spPr>
          <a:xfrm>
            <a:off x="4422250" y="3858375"/>
            <a:ext cx="44508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1</a:t>
            </a:r>
            <a:r>
              <a:rPr b="1" lang="en" sz="1100">
                <a:solidFill>
                  <a:schemeClr val="lt1"/>
                </a:solidFill>
              </a:rPr>
              <a:t>6-PAM signal (-32 to 32 in 4 level increments)</a:t>
            </a:r>
            <a:endParaRPr b="1" sz="1100">
              <a:solidFill>
                <a:schemeClr val="lt1"/>
              </a:solidFill>
            </a:endParaRPr>
          </a:p>
          <a:p>
            <a:pPr indent="0" lvl="0" marL="0" rtl="0" algn="l">
              <a:spcBef>
                <a:spcPts val="0"/>
              </a:spcBef>
              <a:spcAft>
                <a:spcPts val="0"/>
              </a:spcAft>
              <a:buNone/>
            </a:pPr>
            <a:r>
              <a:t/>
            </a:r>
            <a:endParaRPr b="1"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1743075" y="342900"/>
            <a:ext cx="62151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MATLAB Implementation</a:t>
            </a:r>
            <a:endParaRPr/>
          </a:p>
        </p:txBody>
      </p:sp>
      <p:sp>
        <p:nvSpPr>
          <p:cNvPr id="96" name="Google Shape;96;p17"/>
          <p:cNvSpPr txBox="1"/>
          <p:nvPr>
            <p:ph idx="1" type="body"/>
          </p:nvPr>
        </p:nvSpPr>
        <p:spPr>
          <a:xfrm>
            <a:off x="1478300" y="729000"/>
            <a:ext cx="7224000" cy="217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Began with MATLAB in order to find </a:t>
            </a:r>
            <a:r>
              <a:rPr lang="en" sz="1600"/>
              <a:t>optimal filter coefficients, creating test vectors and creating a vision for implementing 2-PAM elsewhere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MATLAB 2-PAM Implementation:</a:t>
            </a:r>
            <a:endParaRPr sz="1600"/>
          </a:p>
          <a:p>
            <a:pPr indent="-311150" lvl="0" marL="457200" rtl="0" algn="l">
              <a:spcBef>
                <a:spcPts val="0"/>
              </a:spcBef>
              <a:spcAft>
                <a:spcPts val="0"/>
              </a:spcAft>
              <a:buClr>
                <a:schemeClr val="dk1"/>
              </a:buClr>
              <a:buSzPts val="1300"/>
              <a:buChar char="●"/>
            </a:pPr>
            <a:r>
              <a:rPr lang="en" sz="1300">
                <a:solidFill>
                  <a:schemeClr val="dk1"/>
                </a:solidFill>
              </a:rPr>
              <a:t>Create the 16-bit message signal</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Convert the 16-bit message to binary 1’s and -1’s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Zero-pad and filter signal, then transmit it</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Add channel noise (based on power of signal)</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Receiver</a:t>
            </a:r>
            <a:r>
              <a:rPr lang="en" sz="1300">
                <a:solidFill>
                  <a:schemeClr val="dk1"/>
                </a:solidFill>
              </a:rPr>
              <a:t> filters again, then converts to 0’s and 1’s</a:t>
            </a:r>
            <a:endParaRPr sz="1300">
              <a:solidFill>
                <a:schemeClr val="dk1"/>
              </a:solidFill>
            </a:endParaRPr>
          </a:p>
        </p:txBody>
      </p:sp>
      <p:pic>
        <p:nvPicPr>
          <p:cNvPr id="97" name="Google Shape;97;p17"/>
          <p:cNvPicPr preferRelativeResize="0"/>
          <p:nvPr/>
        </p:nvPicPr>
        <p:blipFill>
          <a:blip r:embed="rId3">
            <a:alphaModFix/>
          </a:blip>
          <a:stretch>
            <a:fillRect/>
          </a:stretch>
        </p:blipFill>
        <p:spPr>
          <a:xfrm>
            <a:off x="1627975" y="3021900"/>
            <a:ext cx="2244049" cy="1903325"/>
          </a:xfrm>
          <a:prstGeom prst="rect">
            <a:avLst/>
          </a:prstGeom>
          <a:noFill/>
          <a:ln>
            <a:noFill/>
          </a:ln>
        </p:spPr>
      </p:pic>
      <p:pic>
        <p:nvPicPr>
          <p:cNvPr id="98" name="Google Shape;98;p17"/>
          <p:cNvPicPr preferRelativeResize="0"/>
          <p:nvPr/>
        </p:nvPicPr>
        <p:blipFill>
          <a:blip r:embed="rId4">
            <a:alphaModFix/>
          </a:blip>
          <a:stretch>
            <a:fillRect/>
          </a:stretch>
        </p:blipFill>
        <p:spPr>
          <a:xfrm>
            <a:off x="3872025" y="2944600"/>
            <a:ext cx="2244050" cy="2015695"/>
          </a:xfrm>
          <a:prstGeom prst="rect">
            <a:avLst/>
          </a:prstGeom>
          <a:noFill/>
          <a:ln>
            <a:noFill/>
          </a:ln>
        </p:spPr>
      </p:pic>
      <p:pic>
        <p:nvPicPr>
          <p:cNvPr id="99" name="Google Shape;99;p17"/>
          <p:cNvPicPr preferRelativeResize="0"/>
          <p:nvPr/>
        </p:nvPicPr>
        <p:blipFill>
          <a:blip r:embed="rId5">
            <a:alphaModFix/>
          </a:blip>
          <a:stretch>
            <a:fillRect/>
          </a:stretch>
        </p:blipFill>
        <p:spPr>
          <a:xfrm>
            <a:off x="6116075" y="3798451"/>
            <a:ext cx="1669075" cy="1161850"/>
          </a:xfrm>
          <a:prstGeom prst="rect">
            <a:avLst/>
          </a:prstGeom>
          <a:noFill/>
          <a:ln>
            <a:noFill/>
          </a:ln>
        </p:spPr>
      </p:pic>
      <p:pic>
        <p:nvPicPr>
          <p:cNvPr id="100" name="Google Shape;100;p17"/>
          <p:cNvPicPr preferRelativeResize="0"/>
          <p:nvPr/>
        </p:nvPicPr>
        <p:blipFill>
          <a:blip r:embed="rId6">
            <a:alphaModFix/>
          </a:blip>
          <a:stretch>
            <a:fillRect/>
          </a:stretch>
        </p:blipFill>
        <p:spPr>
          <a:xfrm>
            <a:off x="6116075" y="1389448"/>
            <a:ext cx="2792351" cy="1692023"/>
          </a:xfrm>
          <a:prstGeom prst="rect">
            <a:avLst/>
          </a:prstGeom>
          <a:noFill/>
          <a:ln>
            <a:noFill/>
          </a:ln>
        </p:spPr>
      </p:pic>
      <p:pic>
        <p:nvPicPr>
          <p:cNvPr id="101" name="Google Shape;101;p17"/>
          <p:cNvPicPr preferRelativeResize="0"/>
          <p:nvPr/>
        </p:nvPicPr>
        <p:blipFill>
          <a:blip r:embed="rId7">
            <a:alphaModFix/>
          </a:blip>
          <a:stretch>
            <a:fillRect/>
          </a:stretch>
        </p:blipFill>
        <p:spPr>
          <a:xfrm>
            <a:off x="6116075" y="3052373"/>
            <a:ext cx="2695125" cy="746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1228725" y="342900"/>
            <a:ext cx="67293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Pulse shaping Filter</a:t>
            </a:r>
            <a:endParaRPr/>
          </a:p>
        </p:txBody>
      </p:sp>
      <p:sp>
        <p:nvSpPr>
          <p:cNvPr id="107" name="Google Shape;107;p18"/>
          <p:cNvSpPr txBox="1"/>
          <p:nvPr>
            <p:ph idx="1" type="body"/>
          </p:nvPr>
        </p:nvSpPr>
        <p:spPr>
          <a:xfrm>
            <a:off x="1857900" y="738749"/>
            <a:ext cx="6657900" cy="351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600"/>
              <a:t>Raised-Cosine Filter: </a:t>
            </a:r>
            <a:r>
              <a:rPr lang="en" sz="1300">
                <a:solidFill>
                  <a:schemeClr val="dk1"/>
                </a:solidFill>
              </a:rPr>
              <a:t>used as the pulse shaping filter/matching filter</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Narrow sidebands result in easy way to define bandwidth of signal</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Roll-off (α) determines the bandwidth of the signal (lower roll off, steeper cutoff)</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Same delay of N/2 as normal FIR filters (equiripple, least squares)</a:t>
            </a:r>
            <a:endParaRPr sz="1300">
              <a:solidFill>
                <a:schemeClr val="dk1"/>
              </a:solidFill>
            </a:endParaRPr>
          </a:p>
          <a:p>
            <a:pPr indent="-311150" lvl="0" marL="914400" rtl="0" algn="l">
              <a:spcBef>
                <a:spcPts val="0"/>
              </a:spcBef>
              <a:spcAft>
                <a:spcPts val="0"/>
              </a:spcAft>
              <a:buClr>
                <a:schemeClr val="dk1"/>
              </a:buClr>
              <a:buSzPts val="1300"/>
              <a:buChar char="●"/>
            </a:pPr>
            <a:r>
              <a:rPr lang="en" sz="1300">
                <a:solidFill>
                  <a:schemeClr val="dk1"/>
                </a:solidFill>
              </a:rPr>
              <a:t>Reduces power consumption from higher frequency harmonics</a:t>
            </a:r>
            <a:endParaRPr sz="13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800">
                <a:solidFill>
                  <a:schemeClr val="dk1"/>
                </a:solidFill>
              </a:rPr>
              <a:t>Fig 10.12 Proakis and Salehi Fundamentals of Communication Systems</a:t>
            </a:r>
            <a:endParaRPr sz="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108" name="Google Shape;108;p18"/>
          <p:cNvPicPr preferRelativeResize="0"/>
          <p:nvPr/>
        </p:nvPicPr>
        <p:blipFill>
          <a:blip r:embed="rId3">
            <a:alphaModFix/>
          </a:blip>
          <a:stretch>
            <a:fillRect/>
          </a:stretch>
        </p:blipFill>
        <p:spPr>
          <a:xfrm>
            <a:off x="3526376" y="2159506"/>
            <a:ext cx="2645426" cy="2281745"/>
          </a:xfrm>
          <a:prstGeom prst="rect">
            <a:avLst/>
          </a:prstGeom>
          <a:noFill/>
          <a:ln>
            <a:noFill/>
          </a:ln>
        </p:spPr>
      </p:pic>
      <p:pic>
        <p:nvPicPr>
          <p:cNvPr id="109" name="Google Shape;109;p18"/>
          <p:cNvPicPr preferRelativeResize="0"/>
          <p:nvPr/>
        </p:nvPicPr>
        <p:blipFill rotWithShape="1">
          <a:blip r:embed="rId4">
            <a:alphaModFix/>
          </a:blip>
          <a:srcRect b="0" l="9665" r="0" t="0"/>
          <a:stretch/>
        </p:blipFill>
        <p:spPr>
          <a:xfrm>
            <a:off x="1306150" y="2571750"/>
            <a:ext cx="2220225" cy="1869500"/>
          </a:xfrm>
          <a:prstGeom prst="rect">
            <a:avLst/>
          </a:prstGeom>
          <a:noFill/>
          <a:ln>
            <a:noFill/>
          </a:ln>
        </p:spPr>
      </p:pic>
      <p:pic>
        <p:nvPicPr>
          <p:cNvPr id="110" name="Google Shape;110;p18"/>
          <p:cNvPicPr preferRelativeResize="0"/>
          <p:nvPr/>
        </p:nvPicPr>
        <p:blipFill>
          <a:blip r:embed="rId5">
            <a:alphaModFix/>
          </a:blip>
          <a:stretch>
            <a:fillRect/>
          </a:stretch>
        </p:blipFill>
        <p:spPr>
          <a:xfrm>
            <a:off x="6171800" y="2571750"/>
            <a:ext cx="2928973" cy="186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1743075" y="342900"/>
            <a:ext cx="6215100" cy="273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Results Criteria</a:t>
            </a:r>
            <a:endParaRPr/>
          </a:p>
        </p:txBody>
      </p:sp>
      <p:sp>
        <p:nvSpPr>
          <p:cNvPr id="116" name="Google Shape;116;p19"/>
          <p:cNvSpPr txBox="1"/>
          <p:nvPr>
            <p:ph idx="1" type="body"/>
          </p:nvPr>
        </p:nvSpPr>
        <p:spPr>
          <a:xfrm>
            <a:off x="2000250" y="771526"/>
            <a:ext cx="6657900" cy="351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Effects of transmit Power and SNR/noise on bit errors and transmit speed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